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1"/>
  </p:notesMasterIdLst>
  <p:sldIdLst>
    <p:sldId id="256" r:id="rId2"/>
    <p:sldId id="317" r:id="rId3"/>
    <p:sldId id="319" r:id="rId4"/>
    <p:sldId id="311" r:id="rId5"/>
    <p:sldId id="314" r:id="rId6"/>
    <p:sldId id="316" r:id="rId7"/>
    <p:sldId id="318" r:id="rId8"/>
    <p:sldId id="257" r:id="rId9"/>
    <p:sldId id="258" r:id="rId10"/>
    <p:sldId id="259" r:id="rId11"/>
    <p:sldId id="260" r:id="rId12"/>
    <p:sldId id="261" r:id="rId13"/>
    <p:sldId id="262" r:id="rId14"/>
    <p:sldId id="263" r:id="rId15"/>
    <p:sldId id="264" r:id="rId16"/>
    <p:sldId id="265" r:id="rId17"/>
    <p:sldId id="266" r:id="rId18"/>
    <p:sldId id="267" r:id="rId19"/>
    <p:sldId id="306" r:id="rId20"/>
    <p:sldId id="268" r:id="rId21"/>
    <p:sldId id="269" r:id="rId22"/>
    <p:sldId id="270" r:id="rId23"/>
    <p:sldId id="271" r:id="rId24"/>
    <p:sldId id="308" r:id="rId25"/>
    <p:sldId id="309" r:id="rId26"/>
    <p:sldId id="272" r:id="rId27"/>
    <p:sldId id="273" r:id="rId28"/>
    <p:sldId id="274" r:id="rId29"/>
    <p:sldId id="300" r:id="rId30"/>
  </p:sldIdLst>
  <p:sldSz cx="9906000" cy="6858000" type="A4"/>
  <p:notesSz cx="9144000" cy="6858000"/>
  <p:defaultTextStyle>
    <a:defPPr>
      <a:defRPr lang="ru-RU"/>
    </a:defPPr>
    <a:lvl1pPr marL="0" algn="l" defTabSz="914007" rtl="0" eaLnBrk="1" latinLnBrk="0" hangingPunct="1">
      <a:defRPr sz="1700" kern="1200">
        <a:solidFill>
          <a:schemeClr val="tx1"/>
        </a:solidFill>
        <a:latin typeface="+mn-lt"/>
        <a:ea typeface="+mn-ea"/>
        <a:cs typeface="+mn-cs"/>
      </a:defRPr>
    </a:lvl1pPr>
    <a:lvl2pPr marL="457004" algn="l" defTabSz="914007" rtl="0" eaLnBrk="1" latinLnBrk="0" hangingPunct="1">
      <a:defRPr sz="1700" kern="1200">
        <a:solidFill>
          <a:schemeClr val="tx1"/>
        </a:solidFill>
        <a:latin typeface="+mn-lt"/>
        <a:ea typeface="+mn-ea"/>
        <a:cs typeface="+mn-cs"/>
      </a:defRPr>
    </a:lvl2pPr>
    <a:lvl3pPr marL="914007" algn="l" defTabSz="914007" rtl="0" eaLnBrk="1" latinLnBrk="0" hangingPunct="1">
      <a:defRPr sz="1700" kern="1200">
        <a:solidFill>
          <a:schemeClr val="tx1"/>
        </a:solidFill>
        <a:latin typeface="+mn-lt"/>
        <a:ea typeface="+mn-ea"/>
        <a:cs typeface="+mn-cs"/>
      </a:defRPr>
    </a:lvl3pPr>
    <a:lvl4pPr marL="1371012" algn="l" defTabSz="914007" rtl="0" eaLnBrk="1" latinLnBrk="0" hangingPunct="1">
      <a:defRPr sz="1700" kern="1200">
        <a:solidFill>
          <a:schemeClr val="tx1"/>
        </a:solidFill>
        <a:latin typeface="+mn-lt"/>
        <a:ea typeface="+mn-ea"/>
        <a:cs typeface="+mn-cs"/>
      </a:defRPr>
    </a:lvl4pPr>
    <a:lvl5pPr marL="1828014" algn="l" defTabSz="914007" rtl="0" eaLnBrk="1" latinLnBrk="0" hangingPunct="1">
      <a:defRPr sz="1700" kern="1200">
        <a:solidFill>
          <a:schemeClr val="tx1"/>
        </a:solidFill>
        <a:latin typeface="+mn-lt"/>
        <a:ea typeface="+mn-ea"/>
        <a:cs typeface="+mn-cs"/>
      </a:defRPr>
    </a:lvl5pPr>
    <a:lvl6pPr marL="2285018" algn="l" defTabSz="914007" rtl="0" eaLnBrk="1" latinLnBrk="0" hangingPunct="1">
      <a:defRPr sz="1700" kern="1200">
        <a:solidFill>
          <a:schemeClr val="tx1"/>
        </a:solidFill>
        <a:latin typeface="+mn-lt"/>
        <a:ea typeface="+mn-ea"/>
        <a:cs typeface="+mn-cs"/>
      </a:defRPr>
    </a:lvl6pPr>
    <a:lvl7pPr marL="2742021" algn="l" defTabSz="914007" rtl="0" eaLnBrk="1" latinLnBrk="0" hangingPunct="1">
      <a:defRPr sz="1700" kern="1200">
        <a:solidFill>
          <a:schemeClr val="tx1"/>
        </a:solidFill>
        <a:latin typeface="+mn-lt"/>
        <a:ea typeface="+mn-ea"/>
        <a:cs typeface="+mn-cs"/>
      </a:defRPr>
    </a:lvl7pPr>
    <a:lvl8pPr marL="3199025" algn="l" defTabSz="914007" rtl="0" eaLnBrk="1" latinLnBrk="0" hangingPunct="1">
      <a:defRPr sz="1700" kern="1200">
        <a:solidFill>
          <a:schemeClr val="tx1"/>
        </a:solidFill>
        <a:latin typeface="+mn-lt"/>
        <a:ea typeface="+mn-ea"/>
        <a:cs typeface="+mn-cs"/>
      </a:defRPr>
    </a:lvl8pPr>
    <a:lvl9pPr marL="3656029" algn="l" defTabSz="914007" rtl="0" eaLnBrk="1" latinLnBrk="0" hangingPunct="1">
      <a:defRPr sz="17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Средний стиль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728" autoAdjust="0"/>
  </p:normalViewPr>
  <p:slideViewPr>
    <p:cSldViewPr>
      <p:cViewPr>
        <p:scale>
          <a:sx n="118" d="100"/>
          <a:sy n="118" d="100"/>
        </p:scale>
        <p:origin x="-1116" y="192"/>
      </p:cViewPr>
      <p:guideLst>
        <p:guide orient="horz" pos="2161"/>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D17B3AFA-369E-4290-A2E8-FACB5DF81B53}" type="datetimeFigureOut">
              <a:rPr lang="ru-RU" smtClean="0"/>
              <a:t>24.02.2021</a:t>
            </a:fld>
            <a:endParaRPr lang="ru-RU"/>
          </a:p>
        </p:txBody>
      </p:sp>
      <p:sp>
        <p:nvSpPr>
          <p:cNvPr id="4" name="Образ слайда 3"/>
          <p:cNvSpPr>
            <a:spLocks noGrp="1" noRot="1" noChangeAspect="1"/>
          </p:cNvSpPr>
          <p:nvPr>
            <p:ph type="sldImg" idx="2"/>
          </p:nvPr>
        </p:nvSpPr>
        <p:spPr>
          <a:xfrm>
            <a:off x="2714625" y="514350"/>
            <a:ext cx="3714750" cy="25717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93A6E710-7A07-4C9B-84C3-D5A03407B19A}" type="slidenum">
              <a:rPr lang="ru-RU" smtClean="0"/>
              <a:t>‹#›</a:t>
            </a:fld>
            <a:endParaRPr lang="ru-RU"/>
          </a:p>
        </p:txBody>
      </p:sp>
    </p:spTree>
    <p:extLst>
      <p:ext uri="{BB962C8B-B14F-4D97-AF65-F5344CB8AC3E}">
        <p14:creationId xmlns:p14="http://schemas.microsoft.com/office/powerpoint/2010/main" val="3403612063"/>
      </p:ext>
    </p:extLst>
  </p:cSld>
  <p:clrMap bg1="lt1" tx1="dk1" bg2="lt2" tx2="dk2" accent1="accent1" accent2="accent2" accent3="accent3" accent4="accent4" accent5="accent5" accent6="accent6" hlink="hlink" folHlink="folHlink"/>
  <p:notesStyle>
    <a:lvl1pPr marL="0" algn="l" defTabSz="914007" rtl="0" eaLnBrk="1" latinLnBrk="0" hangingPunct="1">
      <a:defRPr sz="1200" kern="1200">
        <a:solidFill>
          <a:schemeClr val="tx1"/>
        </a:solidFill>
        <a:latin typeface="+mn-lt"/>
        <a:ea typeface="+mn-ea"/>
        <a:cs typeface="+mn-cs"/>
      </a:defRPr>
    </a:lvl1pPr>
    <a:lvl2pPr marL="457004" algn="l" defTabSz="914007" rtl="0" eaLnBrk="1" latinLnBrk="0" hangingPunct="1">
      <a:defRPr sz="1200" kern="1200">
        <a:solidFill>
          <a:schemeClr val="tx1"/>
        </a:solidFill>
        <a:latin typeface="+mn-lt"/>
        <a:ea typeface="+mn-ea"/>
        <a:cs typeface="+mn-cs"/>
      </a:defRPr>
    </a:lvl2pPr>
    <a:lvl3pPr marL="914007" algn="l" defTabSz="914007" rtl="0" eaLnBrk="1" latinLnBrk="0" hangingPunct="1">
      <a:defRPr sz="1200" kern="1200">
        <a:solidFill>
          <a:schemeClr val="tx1"/>
        </a:solidFill>
        <a:latin typeface="+mn-lt"/>
        <a:ea typeface="+mn-ea"/>
        <a:cs typeface="+mn-cs"/>
      </a:defRPr>
    </a:lvl3pPr>
    <a:lvl4pPr marL="1371012" algn="l" defTabSz="914007" rtl="0" eaLnBrk="1" latinLnBrk="0" hangingPunct="1">
      <a:defRPr sz="1200" kern="1200">
        <a:solidFill>
          <a:schemeClr val="tx1"/>
        </a:solidFill>
        <a:latin typeface="+mn-lt"/>
        <a:ea typeface="+mn-ea"/>
        <a:cs typeface="+mn-cs"/>
      </a:defRPr>
    </a:lvl4pPr>
    <a:lvl5pPr marL="1828014" algn="l" defTabSz="914007" rtl="0" eaLnBrk="1" latinLnBrk="0" hangingPunct="1">
      <a:defRPr sz="1200" kern="1200">
        <a:solidFill>
          <a:schemeClr val="tx1"/>
        </a:solidFill>
        <a:latin typeface="+mn-lt"/>
        <a:ea typeface="+mn-ea"/>
        <a:cs typeface="+mn-cs"/>
      </a:defRPr>
    </a:lvl5pPr>
    <a:lvl6pPr marL="2285018" algn="l" defTabSz="914007" rtl="0" eaLnBrk="1" latinLnBrk="0" hangingPunct="1">
      <a:defRPr sz="1200" kern="1200">
        <a:solidFill>
          <a:schemeClr val="tx1"/>
        </a:solidFill>
        <a:latin typeface="+mn-lt"/>
        <a:ea typeface="+mn-ea"/>
        <a:cs typeface="+mn-cs"/>
      </a:defRPr>
    </a:lvl6pPr>
    <a:lvl7pPr marL="2742021" algn="l" defTabSz="914007" rtl="0" eaLnBrk="1" latinLnBrk="0" hangingPunct="1">
      <a:defRPr sz="1200" kern="1200">
        <a:solidFill>
          <a:schemeClr val="tx1"/>
        </a:solidFill>
        <a:latin typeface="+mn-lt"/>
        <a:ea typeface="+mn-ea"/>
        <a:cs typeface="+mn-cs"/>
      </a:defRPr>
    </a:lvl7pPr>
    <a:lvl8pPr marL="3199025" algn="l" defTabSz="914007" rtl="0" eaLnBrk="1" latinLnBrk="0" hangingPunct="1">
      <a:defRPr sz="1200" kern="1200">
        <a:solidFill>
          <a:schemeClr val="tx1"/>
        </a:solidFill>
        <a:latin typeface="+mn-lt"/>
        <a:ea typeface="+mn-ea"/>
        <a:cs typeface="+mn-cs"/>
      </a:defRPr>
    </a:lvl8pPr>
    <a:lvl9pPr marL="3656029" algn="l" defTabSz="9140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889250" y="0"/>
            <a:ext cx="701675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53975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647440" y="533400"/>
            <a:ext cx="553085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633979" y="3539864"/>
            <a:ext cx="5541010"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6360493" y="6557946"/>
            <a:ext cx="2169336" cy="226902"/>
          </a:xfrm>
        </p:spPr>
        <p:txBody>
          <a:bodyPr/>
          <a:lstStyle>
            <a:lvl1pPr>
              <a:defRPr lang="en-US" smtClean="0">
                <a:solidFill>
                  <a:srgbClr val="FFFFFF"/>
                </a:solidFill>
              </a:defRPr>
            </a:lvl1pPr>
            <a:extLst/>
          </a:lstStyle>
          <a:p>
            <a:fld id="{B4C71EC6-210F-42DE-9C53-41977AD35B3D}" type="datetimeFigureOut">
              <a:rPr lang="ru-RU" smtClean="0"/>
              <a:t>24.02.2021</a:t>
            </a:fld>
            <a:endParaRPr lang="ru-RU"/>
          </a:p>
        </p:txBody>
      </p:sp>
      <p:sp>
        <p:nvSpPr>
          <p:cNvPr id="18" name="Нижний колонтитул 17"/>
          <p:cNvSpPr>
            <a:spLocks noGrp="1"/>
          </p:cNvSpPr>
          <p:nvPr>
            <p:ph type="ftr" sz="quarter" idx="11"/>
          </p:nvPr>
        </p:nvSpPr>
        <p:spPr>
          <a:xfrm>
            <a:off x="3054350" y="6557946"/>
            <a:ext cx="3171699"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8537624" y="6556248"/>
            <a:ext cx="637364" cy="228600"/>
          </a:xfrm>
        </p:spPr>
        <p:txBody>
          <a:bodyPr/>
          <a:lstStyle>
            <a:lvl1pPr>
              <a:defRPr lang="en-US" smtClean="0">
                <a:solidFill>
                  <a:srgbClr val="FFFFFF"/>
                </a:solidFill>
              </a:defRPr>
            </a:lvl1pPr>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099300" y="274956"/>
            <a:ext cx="1651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95300" y="274643"/>
            <a:ext cx="652145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596384" y="6557946"/>
            <a:ext cx="2169336" cy="226902"/>
          </a:xfrm>
        </p:spPr>
        <p:txBody>
          <a:bodyPr/>
          <a:lstStyle>
            <a:extLst/>
          </a:lstStyle>
          <a:p>
            <a:fld id="{B4C71EC6-210F-42DE-9C53-41977AD35B3D}" type="datetimeFigureOut">
              <a:rPr lang="ru-RU" smtClean="0"/>
              <a:t>24.02.2021</a:t>
            </a:fld>
            <a:endParaRPr lang="ru-RU"/>
          </a:p>
        </p:txBody>
      </p:sp>
      <p:sp>
        <p:nvSpPr>
          <p:cNvPr id="5" name="Нижний колонтитул 4"/>
          <p:cNvSpPr>
            <a:spLocks noGrp="1"/>
          </p:cNvSpPr>
          <p:nvPr>
            <p:ph type="ftr" sz="quarter" idx="11"/>
          </p:nvPr>
        </p:nvSpPr>
        <p:spPr>
          <a:xfrm>
            <a:off x="495300" y="6556248"/>
            <a:ext cx="3962400" cy="228600"/>
          </a:xfrm>
        </p:spPr>
        <p:txBody>
          <a:bodyPr/>
          <a:lstStyle>
            <a:extLst/>
          </a:lstStyle>
          <a:p>
            <a:endParaRPr lang="ru-RU"/>
          </a:p>
        </p:txBody>
      </p:sp>
      <p:sp>
        <p:nvSpPr>
          <p:cNvPr id="6" name="Номер слайда 5"/>
          <p:cNvSpPr>
            <a:spLocks noGrp="1"/>
          </p:cNvSpPr>
          <p:nvPr>
            <p:ph type="sldNum" sz="quarter" idx="12"/>
          </p:nvPr>
        </p:nvSpPr>
        <p:spPr>
          <a:xfrm>
            <a:off x="6775704" y="6553200"/>
            <a:ext cx="637364" cy="228600"/>
          </a:xfrm>
        </p:spPr>
        <p:txBody>
          <a:bodyPr/>
          <a:lstStyle>
            <a:lvl1pPr>
              <a:defRPr>
                <a:solidFill>
                  <a:schemeClr val="tx2"/>
                </a:solidFill>
              </a:defRPr>
            </a:lvl1pPr>
            <a:extLst/>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t>24.02.2021</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700" y="2821838"/>
            <a:ext cx="6776779"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155700" y="1905001"/>
            <a:ext cx="6776779"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5117925" y="6556810"/>
            <a:ext cx="2169336" cy="226902"/>
          </a:xfrm>
        </p:spPr>
        <p:txBody>
          <a:bodyPr bIns="0" anchor="b"/>
          <a:lstStyle>
            <a:lvl1pPr>
              <a:defRPr>
                <a:solidFill>
                  <a:schemeClr val="tx2"/>
                </a:solidFill>
              </a:defRPr>
            </a:lvl1pPr>
            <a:extLst/>
          </a:lstStyle>
          <a:p>
            <a:fld id="{B4C71EC6-210F-42DE-9C53-41977AD35B3D}" type="datetimeFigureOut">
              <a:rPr lang="ru-RU" smtClean="0"/>
              <a:t>24.02.2021</a:t>
            </a:fld>
            <a:endParaRPr lang="ru-RU"/>
          </a:p>
        </p:txBody>
      </p:sp>
      <p:sp>
        <p:nvSpPr>
          <p:cNvPr id="5" name="Нижний колонтитул 4"/>
          <p:cNvSpPr>
            <a:spLocks noGrp="1"/>
          </p:cNvSpPr>
          <p:nvPr>
            <p:ph type="ftr" sz="quarter" idx="11"/>
          </p:nvPr>
        </p:nvSpPr>
        <p:spPr>
          <a:xfrm>
            <a:off x="1879971" y="6556810"/>
            <a:ext cx="31369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7295115" y="6555112"/>
            <a:ext cx="637364" cy="228600"/>
          </a:xfrm>
        </p:spPr>
        <p:txBody>
          <a:bodyPr/>
          <a:lstStyle>
            <a:extLst/>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320040"/>
            <a:ext cx="7845552" cy="1143000"/>
          </a:xfrm>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95300" y="1600201"/>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527042" y="1600201"/>
            <a:ext cx="381381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320040"/>
            <a:ext cx="7845552"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95300" y="5867400"/>
            <a:ext cx="381381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527042" y="5867400"/>
            <a:ext cx="381381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95300"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527042" y="1711840"/>
            <a:ext cx="381381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t>24.02.2021</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320040"/>
            <a:ext cx="7845552"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t>24.02.2021</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B4C71EC6-210F-42DE-9C53-41977AD35B3D}" type="datetimeFigureOut">
              <a:rPr lang="ru-RU" smtClean="0"/>
              <a:t>24.02.2021</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28600"/>
            <a:ext cx="638937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5300" y="1497416"/>
            <a:ext cx="638937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495300" y="2133600"/>
            <a:ext cx="784225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t>24.02.2021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647799" y="1004669"/>
            <a:ext cx="4679488"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646432" y="998817"/>
            <a:ext cx="4679488"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838189" y="1143000"/>
            <a:ext cx="371475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838189" y="3283634"/>
            <a:ext cx="371475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B4C71EC6-210F-42DE-9C53-41977AD35B3D}" type="datetimeFigureOut">
              <a:rPr lang="ru-RU" smtClean="0"/>
              <a:t>24.02.2021</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19B0651-EE4F-4900-A07F-96A6BFA9D0F0}" type="slidenum">
              <a:rPr lang="ru-RU" smtClean="0"/>
              <a:t>‹#›</a:t>
            </a:fld>
            <a:endParaRPr lang="ru-RU"/>
          </a:p>
        </p:txBody>
      </p:sp>
      <p:sp>
        <p:nvSpPr>
          <p:cNvPr id="10" name="Рисунок 9"/>
          <p:cNvSpPr>
            <a:spLocks noGrp="1"/>
          </p:cNvSpPr>
          <p:nvPr>
            <p:ph type="pic" idx="1"/>
          </p:nvPr>
        </p:nvSpPr>
        <p:spPr>
          <a:xfrm>
            <a:off x="718989" y="1041002"/>
            <a:ext cx="455676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832850" y="0"/>
            <a:ext cx="107315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95300" y="320040"/>
            <a:ext cx="784225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95300" y="1609416"/>
            <a:ext cx="784225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599764" y="6557946"/>
            <a:ext cx="2169336" cy="226902"/>
          </a:xfrm>
          <a:prstGeom prst="rect">
            <a:avLst/>
          </a:prstGeom>
        </p:spPr>
        <p:txBody>
          <a:bodyPr vert="horz" tIns="0" bIns="0" anchor="b"/>
          <a:lstStyle>
            <a:lvl1pPr algn="l" eaLnBrk="1" latinLnBrk="0" hangingPunct="1">
              <a:defRPr kumimoji="0" sz="1000">
                <a:solidFill>
                  <a:schemeClr val="tx2"/>
                </a:solidFill>
              </a:defRPr>
            </a:lvl1pPr>
            <a:extLst/>
          </a:lstStyle>
          <a:p>
            <a:fld id="{B4C71EC6-210F-42DE-9C53-41977AD35B3D}" type="datetimeFigureOut">
              <a:rPr lang="ru-RU" smtClean="0"/>
              <a:t>24.02.2021</a:t>
            </a:fld>
            <a:endParaRPr lang="ru-RU"/>
          </a:p>
        </p:txBody>
      </p:sp>
      <p:sp>
        <p:nvSpPr>
          <p:cNvPr id="4" name="Нижний колонтитул 3"/>
          <p:cNvSpPr>
            <a:spLocks noGrp="1"/>
          </p:cNvSpPr>
          <p:nvPr>
            <p:ph type="ftr" sz="quarter" idx="3"/>
          </p:nvPr>
        </p:nvSpPr>
        <p:spPr>
          <a:xfrm>
            <a:off x="495300" y="6557946"/>
            <a:ext cx="39624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772402" y="6556248"/>
            <a:ext cx="637364"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84519" y="332657"/>
            <a:ext cx="8736971" cy="6048672"/>
          </a:xfrm>
        </p:spPr>
        <p:style>
          <a:lnRef idx="1">
            <a:schemeClr val="accent3"/>
          </a:lnRef>
          <a:fillRef idx="2">
            <a:schemeClr val="accent3"/>
          </a:fillRef>
          <a:effectRef idx="1">
            <a:schemeClr val="accent3"/>
          </a:effectRef>
          <a:fontRef idx="minor">
            <a:schemeClr val="dk1"/>
          </a:fontRef>
        </p:style>
        <p:txBody>
          <a:bodyPr>
            <a:normAutofit/>
          </a:bodyPr>
          <a:lstStyle/>
          <a:p>
            <a:pPr algn="l"/>
            <a:r>
              <a:rPr lang="ru-RU" sz="5400" i="1" dirty="0" smtClean="0">
                <a:solidFill>
                  <a:srgbClr val="C00000"/>
                </a:solidFill>
              </a:rPr>
              <a:t>ДОПИНГ</a:t>
            </a:r>
            <a:r>
              <a:rPr lang="ru-RU" sz="3200" b="1" i="1" dirty="0">
                <a:solidFill>
                  <a:srgbClr val="C00000"/>
                </a:solidFill>
              </a:rPr>
              <a:t/>
            </a:r>
            <a:br>
              <a:rPr lang="ru-RU" sz="3200" b="1" i="1" dirty="0">
                <a:solidFill>
                  <a:srgbClr val="C00000"/>
                </a:solidFill>
              </a:rPr>
            </a:br>
            <a:r>
              <a:rPr lang="ru-RU" sz="3200" b="1" i="1" dirty="0">
                <a:solidFill>
                  <a:srgbClr val="C00000"/>
                </a:solidFill>
              </a:rPr>
              <a:t>ВИДЫ НАРУШЕНИЙ АНТИДОПИНГОВЫХ ПРАВИЛ </a:t>
            </a:r>
            <a:br>
              <a:rPr lang="ru-RU" sz="3200" b="1" i="1" dirty="0">
                <a:solidFill>
                  <a:srgbClr val="C00000"/>
                </a:solidFill>
              </a:rPr>
            </a:br>
            <a:r>
              <a:rPr lang="ru-RU" sz="3200" b="1" i="1" dirty="0">
                <a:solidFill>
                  <a:srgbClr val="C00000"/>
                </a:solidFill>
              </a:rPr>
              <a:t>ЗАПРЕЩЕННЫЙ СПИСОК</a:t>
            </a:r>
            <a:br>
              <a:rPr lang="ru-RU" sz="3200" b="1" i="1" dirty="0">
                <a:solidFill>
                  <a:srgbClr val="C00000"/>
                </a:solidFill>
              </a:rPr>
            </a:br>
            <a:r>
              <a:rPr lang="ru-RU" sz="3200" b="1" i="1" dirty="0">
                <a:solidFill>
                  <a:srgbClr val="C00000"/>
                </a:solidFill>
              </a:rPr>
              <a:t>ТЕРАПЕВТИЧЕСКОЕ </a:t>
            </a:r>
            <a:r>
              <a:rPr lang="ru-RU" sz="3200" b="1" i="1" dirty="0" smtClean="0">
                <a:solidFill>
                  <a:srgbClr val="C00000"/>
                </a:solidFill>
              </a:rPr>
              <a:t>ИСПОЛЬЗОВАНИЕ</a:t>
            </a:r>
            <a:r>
              <a:rPr lang="ru-RU" sz="3200" b="1" i="1" dirty="0">
                <a:solidFill>
                  <a:srgbClr val="C00000"/>
                </a:solidFill>
              </a:rPr>
              <a:t/>
            </a:r>
            <a:br>
              <a:rPr lang="ru-RU" sz="3200" b="1" i="1" dirty="0">
                <a:solidFill>
                  <a:srgbClr val="C00000"/>
                </a:solidFill>
              </a:rPr>
            </a:br>
            <a:r>
              <a:rPr lang="ru-RU" sz="3200" b="1" i="1" dirty="0">
                <a:solidFill>
                  <a:srgbClr val="C00000"/>
                </a:solidFill>
              </a:rPr>
              <a:t/>
            </a:r>
            <a:br>
              <a:rPr lang="ru-RU" sz="3200" b="1" i="1" dirty="0">
                <a:solidFill>
                  <a:srgbClr val="C00000"/>
                </a:solidFill>
              </a:rPr>
            </a:br>
            <a:endParaRPr lang="ru-RU" sz="2800" i="1" dirty="0">
              <a:solidFill>
                <a:srgbClr val="C00000"/>
              </a:solidFill>
            </a:endParaRPr>
          </a:p>
        </p:txBody>
      </p:sp>
      <p:sp>
        <p:nvSpPr>
          <p:cNvPr id="3" name="AutoShape 2" descr="https://imgp.golos.io/0x0/http:/www.indiansportz.com/images/data/views_1438696890_1681x1117.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dirty="0"/>
          </a:p>
        </p:txBody>
      </p:sp>
      <p:pic>
        <p:nvPicPr>
          <p:cNvPr id="1028" name="Picture 4" descr="http://xn--90a1aec.xn--p1ai/wp-content/uploads/2016/07/1463126651_f9e1d5f0-c737-4238-a022-bfa9675ae9d3_mw1024_mh1024_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920" y="476672"/>
            <a:ext cx="4824536"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731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305" y="620694"/>
            <a:ext cx="8915400" cy="5505475"/>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buNone/>
            </a:pPr>
            <a:r>
              <a:rPr lang="ru-RU" sz="2000" dirty="0"/>
              <a:t> </a:t>
            </a:r>
            <a:r>
              <a:rPr lang="ru-RU" sz="2000" b="1" dirty="0"/>
              <a:t> </a:t>
            </a:r>
            <a:r>
              <a:rPr lang="ru-RU" sz="2400" b="1" dirty="0">
                <a:solidFill>
                  <a:srgbClr val="C00000"/>
                </a:solidFill>
              </a:rPr>
              <a:t>2. Пептидные гормоны и модуляторы гормонов</a:t>
            </a:r>
          </a:p>
          <a:p>
            <a:pPr marL="0" indent="0" algn="just">
              <a:buNone/>
            </a:pPr>
            <a:r>
              <a:rPr lang="ru-RU" sz="2000" b="1" dirty="0"/>
              <a:t>      2.1. Гонадотропин хорионический, </a:t>
            </a:r>
            <a:r>
              <a:rPr lang="ru-RU" sz="2000" b="1" dirty="0" err="1" smtClean="0"/>
              <a:t>лютеинизирующий</a:t>
            </a:r>
            <a:r>
              <a:rPr lang="ru-RU" sz="2000" b="1" dirty="0" smtClean="0"/>
              <a:t> </a:t>
            </a:r>
            <a:r>
              <a:rPr lang="ru-RU" sz="2000" b="1" dirty="0"/>
              <a:t>гормон и их </a:t>
            </a:r>
            <a:r>
              <a:rPr lang="ru-RU" sz="2000" b="1" dirty="0" err="1" smtClean="0"/>
              <a:t>рилизинг</a:t>
            </a:r>
            <a:r>
              <a:rPr lang="ru-RU" sz="2000" b="1" dirty="0" smtClean="0"/>
              <a:t> </a:t>
            </a:r>
            <a:r>
              <a:rPr lang="ru-RU" sz="2000" b="1" dirty="0"/>
              <a:t>факторы, например, </a:t>
            </a:r>
            <a:r>
              <a:rPr lang="ru-RU" sz="2000" b="1" dirty="0" err="1"/>
              <a:t>нафарилин</a:t>
            </a:r>
            <a:r>
              <a:rPr lang="ru-RU" sz="2000" b="1" dirty="0"/>
              <a:t>, </a:t>
            </a:r>
            <a:r>
              <a:rPr lang="ru-RU" sz="2000" b="1" dirty="0" err="1"/>
              <a:t>трипторилин</a:t>
            </a:r>
            <a:r>
              <a:rPr lang="ru-RU" sz="2000" b="1" dirty="0"/>
              <a:t> и др. – запрещены только для мужчин.</a:t>
            </a:r>
          </a:p>
          <a:p>
            <a:pPr marL="0" indent="0" algn="just">
              <a:buNone/>
            </a:pPr>
            <a:r>
              <a:rPr lang="ru-RU" sz="2000" b="1" dirty="0"/>
              <a:t>      2.2. Кортикотропины и их </a:t>
            </a:r>
            <a:r>
              <a:rPr lang="ru-RU" sz="2000" b="1" dirty="0" err="1"/>
              <a:t>рилизинг</a:t>
            </a:r>
            <a:r>
              <a:rPr lang="ru-RU" sz="2000" b="1" dirty="0"/>
              <a:t> факторы, например, </a:t>
            </a:r>
            <a:r>
              <a:rPr lang="ru-RU" sz="2000" b="1" dirty="0" err="1"/>
              <a:t>кортикорилин</a:t>
            </a:r>
            <a:r>
              <a:rPr lang="ru-RU" sz="2000" b="1" dirty="0"/>
              <a:t>.</a:t>
            </a:r>
          </a:p>
          <a:p>
            <a:pPr marL="0" indent="0" algn="just">
              <a:buNone/>
            </a:pPr>
            <a:r>
              <a:rPr lang="ru-RU" sz="2000" b="1" dirty="0"/>
              <a:t>      2.3. Гормон роста, его фрагменты и  </a:t>
            </a:r>
            <a:r>
              <a:rPr lang="ru-RU" sz="2000" b="1" dirty="0" err="1"/>
              <a:t>рилизинг</a:t>
            </a:r>
            <a:r>
              <a:rPr lang="ru-RU" sz="2000" b="1" dirty="0"/>
              <a:t> факторы, например,  </a:t>
            </a:r>
            <a:r>
              <a:rPr lang="ru-RU" sz="2000" b="1" dirty="0" err="1"/>
              <a:t>грелин</a:t>
            </a:r>
            <a:r>
              <a:rPr lang="ru-RU" sz="2000" b="1" dirty="0"/>
              <a:t>, </a:t>
            </a:r>
            <a:r>
              <a:rPr lang="ru-RU" sz="2000" b="1" dirty="0" err="1"/>
              <a:t>гексарилин</a:t>
            </a:r>
            <a:r>
              <a:rPr lang="ru-RU" sz="2000" b="1" dirty="0"/>
              <a:t> и др.</a:t>
            </a:r>
          </a:p>
          <a:p>
            <a:pPr marL="0" indent="0" algn="just">
              <a:buNone/>
            </a:pPr>
            <a:endParaRPr lang="ru-RU" sz="2000" b="1" dirty="0"/>
          </a:p>
          <a:p>
            <a:pPr marL="0" indent="0" algn="just">
              <a:buNone/>
            </a:pPr>
            <a:r>
              <a:rPr lang="ru-RU" sz="2400" b="1" dirty="0">
                <a:solidFill>
                  <a:srgbClr val="C00000"/>
                </a:solidFill>
              </a:rPr>
              <a:t>3. Факторы  роста и модуляторы фактора  роста</a:t>
            </a:r>
            <a:r>
              <a:rPr lang="ru-RU" sz="2000" b="1" dirty="0"/>
              <a:t>, влияющие на синтез или распад мышечного, сухожильного, связочного белка, а также на </a:t>
            </a:r>
            <a:r>
              <a:rPr lang="ru-RU" sz="2000" b="1" dirty="0" err="1"/>
              <a:t>васкуляризацию</a:t>
            </a:r>
            <a:r>
              <a:rPr lang="ru-RU" sz="2000" b="1" dirty="0"/>
              <a:t>, потребление энергии,  способность к </a:t>
            </a:r>
            <a:r>
              <a:rPr lang="ru-RU" sz="2000" b="1" dirty="0" smtClean="0"/>
              <a:t>регенерации </a:t>
            </a:r>
            <a:r>
              <a:rPr lang="ru-RU" sz="2000" b="1" dirty="0"/>
              <a:t>или  изменение типа ткани.  </a:t>
            </a:r>
          </a:p>
          <a:p>
            <a:pPr marL="0" indent="0" algn="just">
              <a:buNone/>
            </a:pPr>
            <a:r>
              <a:rPr lang="ru-RU" sz="2000" b="1" dirty="0"/>
              <a:t>Сюда относятся: </a:t>
            </a:r>
            <a:r>
              <a:rPr lang="ru-RU" sz="2000" b="1" dirty="0" err="1"/>
              <a:t>гепатоцитарный</a:t>
            </a:r>
            <a:r>
              <a:rPr lang="ru-RU" sz="2000" b="1" dirty="0"/>
              <a:t> фактор роста (</a:t>
            </a:r>
            <a:r>
              <a:rPr lang="en-US" sz="2000" b="1" dirty="0"/>
              <a:t>HGF</a:t>
            </a:r>
            <a:r>
              <a:rPr lang="ru-RU" sz="2000" b="1" dirty="0"/>
              <a:t>), инсулиноподобный фактор роста и его аналоги и  сосудисто-эндотелиальный фактор роста и др.</a:t>
            </a:r>
          </a:p>
          <a:p>
            <a:pPr marL="0" indent="0" algn="just">
              <a:buNone/>
            </a:pPr>
            <a:endParaRPr lang="ru-RU" sz="2000" dirty="0"/>
          </a:p>
        </p:txBody>
      </p:sp>
    </p:spTree>
    <p:extLst>
      <p:ext uri="{BB962C8B-B14F-4D97-AF65-F5344CB8AC3E}">
        <p14:creationId xmlns:p14="http://schemas.microsoft.com/office/powerpoint/2010/main" val="1196688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499" y="188641"/>
            <a:ext cx="8982202" cy="864100"/>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sz="3600" b="1" dirty="0"/>
              <a:t/>
            </a:r>
            <a:br>
              <a:rPr lang="ru-RU" sz="3600" b="1" dirty="0"/>
            </a:br>
            <a:r>
              <a:rPr lang="ru-RU" sz="3600" b="1" dirty="0" smtClean="0"/>
              <a:t/>
            </a:r>
            <a:br>
              <a:rPr lang="ru-RU" sz="3600" b="1" dirty="0" smtClean="0"/>
            </a:br>
            <a:r>
              <a:rPr lang="ru-RU" sz="3600" dirty="0"/>
              <a:t/>
            </a:r>
            <a:br>
              <a:rPr lang="ru-RU" sz="3600" dirty="0"/>
            </a:br>
            <a:r>
              <a:rPr lang="ru-RU" sz="3600" dirty="0" smtClean="0"/>
              <a:t/>
            </a:r>
            <a:br>
              <a:rPr lang="ru-RU" sz="3600" dirty="0" smtClean="0"/>
            </a:br>
            <a:r>
              <a:rPr lang="ru-RU" sz="3600" dirty="0"/>
              <a:t/>
            </a:r>
            <a:br>
              <a:rPr lang="ru-RU" sz="3600" dirty="0"/>
            </a:br>
            <a:r>
              <a:rPr lang="en-US" sz="3600" b="1" dirty="0" smtClean="0">
                <a:solidFill>
                  <a:srgbClr val="C00000"/>
                </a:solidFill>
              </a:rPr>
              <a:t>S3</a:t>
            </a:r>
            <a:r>
              <a:rPr lang="ru-RU" sz="3600" b="1" dirty="0" smtClean="0">
                <a:solidFill>
                  <a:srgbClr val="C00000"/>
                </a:solidFill>
              </a:rPr>
              <a:t>  </a:t>
            </a:r>
            <a:r>
              <a:rPr lang="ru-RU" sz="3600" b="1" dirty="0">
                <a:solidFill>
                  <a:srgbClr val="C00000"/>
                </a:solidFill>
              </a:rPr>
              <a:t>БЕТА-2  АГОНИСТЫ</a:t>
            </a:r>
            <a:r>
              <a:rPr lang="ru-RU" sz="3600" b="1" dirty="0"/>
              <a:t/>
            </a:r>
            <a:br>
              <a:rPr lang="ru-RU" sz="3600" b="1" dirty="0"/>
            </a:br>
            <a:endParaRPr lang="ru-RU" sz="3100" b="1" dirty="0">
              <a:solidFill>
                <a:srgbClr val="C00000"/>
              </a:solidFill>
            </a:endParaRPr>
          </a:p>
        </p:txBody>
      </p:sp>
      <p:sp>
        <p:nvSpPr>
          <p:cNvPr id="3" name="Объект 2"/>
          <p:cNvSpPr>
            <a:spLocks noGrp="1"/>
          </p:cNvSpPr>
          <p:nvPr>
            <p:ph idx="1"/>
          </p:nvPr>
        </p:nvSpPr>
        <p:spPr>
          <a:xfrm>
            <a:off x="428498" y="1052743"/>
            <a:ext cx="8970998" cy="5073427"/>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lgn="just">
              <a:buNone/>
            </a:pPr>
            <a:r>
              <a:rPr lang="ru-RU" sz="2400" b="1" dirty="0"/>
              <a:t>   Запрещены все селективные и неселективные Бета-2 агонисты, например,  </a:t>
            </a:r>
            <a:r>
              <a:rPr lang="ru-RU" sz="2400" b="1" dirty="0" err="1"/>
              <a:t>сальбутамол</a:t>
            </a:r>
            <a:r>
              <a:rPr lang="ru-RU" sz="2400" b="1" dirty="0"/>
              <a:t>, </a:t>
            </a:r>
            <a:r>
              <a:rPr lang="ru-RU" sz="2400" b="1" dirty="0" err="1"/>
              <a:t>формотерол</a:t>
            </a:r>
            <a:r>
              <a:rPr lang="ru-RU" sz="2400" b="1" dirty="0"/>
              <a:t>, </a:t>
            </a:r>
            <a:r>
              <a:rPr lang="ru-RU" sz="2400" b="1" dirty="0" err="1"/>
              <a:t>вилатерол</a:t>
            </a:r>
            <a:r>
              <a:rPr lang="ru-RU" sz="2400" b="1" dirty="0"/>
              <a:t> и др. </a:t>
            </a:r>
          </a:p>
          <a:p>
            <a:pPr marL="0" indent="0" algn="just">
              <a:buNone/>
            </a:pPr>
            <a:r>
              <a:rPr lang="ru-RU" sz="2400" b="1" dirty="0"/>
              <a:t>   За исключением:  </a:t>
            </a:r>
          </a:p>
          <a:p>
            <a:pPr marL="0" indent="0" algn="just">
              <a:buNone/>
            </a:pPr>
            <a:r>
              <a:rPr lang="ru-RU" sz="2400" b="1" dirty="0"/>
              <a:t>ингаляций с  </a:t>
            </a:r>
            <a:r>
              <a:rPr lang="ru-RU" sz="2400" b="1" dirty="0" err="1"/>
              <a:t>сальбутамолом</a:t>
            </a:r>
            <a:r>
              <a:rPr lang="ru-RU" sz="2400" b="1" dirty="0"/>
              <a:t> -максимум 1600 мкг в течение 24 часов;  </a:t>
            </a:r>
          </a:p>
          <a:p>
            <a:pPr marL="0" indent="0" algn="just">
              <a:buNone/>
            </a:pPr>
            <a:r>
              <a:rPr lang="ru-RU" sz="2200" b="1" dirty="0"/>
              <a:t>ингаляции </a:t>
            </a:r>
            <a:r>
              <a:rPr lang="ru-RU" sz="2200" b="1" dirty="0" err="1"/>
              <a:t>формотерола</a:t>
            </a:r>
            <a:r>
              <a:rPr lang="ru-RU" sz="2200" b="1" dirty="0"/>
              <a:t>, доза 54 мкг в течение 24 часов;            ингаляции </a:t>
            </a:r>
            <a:r>
              <a:rPr lang="ru-RU" sz="2200" b="1" dirty="0" err="1"/>
              <a:t>салметерола</a:t>
            </a:r>
            <a:r>
              <a:rPr lang="ru-RU" sz="2200" b="1" dirty="0"/>
              <a:t> максимум 200 мкг в течение 24 </a:t>
            </a:r>
            <a:r>
              <a:rPr lang="ru-RU" sz="2200" b="1" dirty="0" smtClean="0"/>
              <a:t>часов</a:t>
            </a:r>
            <a:r>
              <a:rPr lang="ru-RU" sz="2200" b="1" dirty="0"/>
              <a:t>;</a:t>
            </a:r>
            <a:r>
              <a:rPr lang="ru-RU" sz="2200" b="1" dirty="0" smtClean="0"/>
              <a:t> </a:t>
            </a:r>
            <a:r>
              <a:rPr lang="ru-RU" sz="2200" b="1" dirty="0"/>
              <a:t>и</a:t>
            </a:r>
            <a:r>
              <a:rPr lang="ru-RU" sz="2200" b="1" dirty="0" smtClean="0"/>
              <a:t>нгаляций </a:t>
            </a:r>
            <a:r>
              <a:rPr lang="ru-RU" sz="2200" b="1" dirty="0" err="1" smtClean="0"/>
              <a:t>вилантерола</a:t>
            </a:r>
            <a:r>
              <a:rPr lang="ru-RU" sz="2200" b="1" dirty="0" smtClean="0"/>
              <a:t>, максимум </a:t>
            </a:r>
            <a:r>
              <a:rPr lang="ru-RU" sz="2200" b="1" dirty="0"/>
              <a:t>25 мкг в течение 24 часов</a:t>
            </a:r>
            <a:r>
              <a:rPr lang="ru-RU" sz="2200" b="1" dirty="0" smtClean="0"/>
              <a:t>.</a:t>
            </a:r>
            <a:endParaRPr lang="ru-RU" sz="2200" b="1" dirty="0"/>
          </a:p>
          <a:p>
            <a:pPr marL="0" indent="0" algn="just">
              <a:buNone/>
            </a:pPr>
            <a:r>
              <a:rPr lang="ru-RU" sz="2400" b="1" dirty="0"/>
              <a:t>    При этом присутствие в моче </a:t>
            </a:r>
            <a:r>
              <a:rPr lang="ru-RU" sz="2400" b="1" dirty="0" err="1"/>
              <a:t>сальбутамола</a:t>
            </a:r>
            <a:r>
              <a:rPr lang="ru-RU" sz="2400" b="1" dirty="0"/>
              <a:t> в концентрации, превышающей  1000 </a:t>
            </a:r>
            <a:r>
              <a:rPr lang="ru-RU" sz="2400" b="1" dirty="0" err="1"/>
              <a:t>нг</a:t>
            </a:r>
            <a:r>
              <a:rPr lang="ru-RU" sz="2400" b="1" dirty="0"/>
              <a:t> на мл  или </a:t>
            </a:r>
            <a:r>
              <a:rPr lang="ru-RU" sz="2400" b="1" dirty="0" err="1"/>
              <a:t>форметерола</a:t>
            </a:r>
            <a:r>
              <a:rPr lang="ru-RU" sz="2400" b="1" dirty="0"/>
              <a:t>, </a:t>
            </a:r>
            <a:r>
              <a:rPr lang="ru-RU" sz="2400" b="1" dirty="0" smtClean="0"/>
              <a:t>превышающей </a:t>
            </a:r>
            <a:r>
              <a:rPr lang="ru-RU" sz="2400" b="1" dirty="0"/>
              <a:t>40 </a:t>
            </a:r>
            <a:r>
              <a:rPr lang="ru-RU" sz="2400" b="1" dirty="0" err="1"/>
              <a:t>нг</a:t>
            </a:r>
            <a:r>
              <a:rPr lang="ru-RU" sz="2400" b="1" dirty="0"/>
              <a:t> на мл  не будет считаться терапевтическим использованием  и будет рассматриваться в качестве неблагоприятного результата анализа ( АА</a:t>
            </a:r>
            <a:r>
              <a:rPr lang="en-US" sz="2400" b="1" dirty="0"/>
              <a:t>F</a:t>
            </a:r>
            <a:r>
              <a:rPr lang="ru-RU" sz="2400" b="1" dirty="0"/>
              <a:t> )</a:t>
            </a:r>
          </a:p>
        </p:txBody>
      </p:sp>
    </p:spTree>
    <p:extLst>
      <p:ext uri="{BB962C8B-B14F-4D97-AF65-F5344CB8AC3E}">
        <p14:creationId xmlns:p14="http://schemas.microsoft.com/office/powerpoint/2010/main" val="9114259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0489" y="274640"/>
            <a:ext cx="9127014" cy="85010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800" b="1" dirty="0">
                <a:solidFill>
                  <a:srgbClr val="C00000"/>
                </a:solidFill>
              </a:rPr>
              <a:t>S</a:t>
            </a:r>
            <a:r>
              <a:rPr lang="ru-RU" sz="2800" b="1" dirty="0">
                <a:solidFill>
                  <a:srgbClr val="C00000"/>
                </a:solidFill>
              </a:rPr>
              <a:t> 4  ГОРМОНЫ И МОДУЛЯТОРЫ  МЕТАБОЛИЗМА</a:t>
            </a:r>
          </a:p>
        </p:txBody>
      </p:sp>
      <p:sp>
        <p:nvSpPr>
          <p:cNvPr id="3" name="Объект 2"/>
          <p:cNvSpPr>
            <a:spLocks noGrp="1"/>
          </p:cNvSpPr>
          <p:nvPr>
            <p:ph idx="1"/>
          </p:nvPr>
        </p:nvSpPr>
        <p:spPr>
          <a:xfrm>
            <a:off x="350492" y="1124747"/>
            <a:ext cx="9149426" cy="5256584"/>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lgn="just">
              <a:buNone/>
            </a:pPr>
            <a:r>
              <a:rPr lang="ru-RU" sz="2400" dirty="0"/>
              <a:t>      </a:t>
            </a:r>
            <a:r>
              <a:rPr lang="ru-RU" sz="1700" b="1" dirty="0"/>
              <a:t>1. </a:t>
            </a:r>
            <a:r>
              <a:rPr lang="ru-RU" sz="2000" b="1" dirty="0"/>
              <a:t>Ингибиторы  </a:t>
            </a:r>
            <a:r>
              <a:rPr lang="ru-RU" sz="2000" b="1" dirty="0" err="1"/>
              <a:t>ароматазы</a:t>
            </a:r>
            <a:r>
              <a:rPr lang="ru-RU" sz="2000" b="1" dirty="0"/>
              <a:t>, уменьшающие концентрацию </a:t>
            </a:r>
            <a:r>
              <a:rPr lang="ru-RU" sz="2000" b="1" dirty="0" err="1"/>
              <a:t>эстрагенов</a:t>
            </a:r>
            <a:r>
              <a:rPr lang="ru-RU" sz="2000" b="1" dirty="0"/>
              <a:t> и повышающие уровень гонадотропного гормона и тестостерона </a:t>
            </a:r>
            <a:r>
              <a:rPr lang="ru-RU" sz="2000" b="1" dirty="0" smtClean="0"/>
              <a:t> </a:t>
            </a:r>
            <a:r>
              <a:rPr lang="ru-RU" sz="2000" b="1" dirty="0"/>
              <a:t>т</a:t>
            </a:r>
            <a:r>
              <a:rPr lang="ru-RU" sz="2000" b="1" dirty="0" smtClean="0"/>
              <a:t>акие </a:t>
            </a:r>
            <a:r>
              <a:rPr lang="ru-RU" sz="2000" b="1" dirty="0"/>
              <a:t>как: </a:t>
            </a:r>
            <a:r>
              <a:rPr lang="ru-RU" sz="2000" b="1" dirty="0" err="1"/>
              <a:t>тестолактон</a:t>
            </a:r>
            <a:r>
              <a:rPr lang="ru-RU" sz="2000" b="1" dirty="0"/>
              <a:t>, </a:t>
            </a:r>
            <a:r>
              <a:rPr lang="ru-RU" sz="2000" b="1" dirty="0" err="1"/>
              <a:t>летрозол</a:t>
            </a:r>
            <a:r>
              <a:rPr lang="ru-RU" sz="2000" b="1" dirty="0"/>
              <a:t> и др.</a:t>
            </a:r>
          </a:p>
          <a:p>
            <a:pPr marL="0" indent="0" algn="just">
              <a:buNone/>
            </a:pPr>
            <a:r>
              <a:rPr lang="ru-RU" sz="2000" b="1" dirty="0"/>
              <a:t>       2. Селективные модуляторы рецепторов эстрогенов (</a:t>
            </a:r>
            <a:r>
              <a:rPr lang="en-US" sz="2000" b="1" dirty="0"/>
              <a:t>SERMs)</a:t>
            </a:r>
            <a:r>
              <a:rPr lang="ru-RU" sz="2000" b="1" dirty="0"/>
              <a:t>, применяемые ,в основном,  при остеопорозе. Такие как: </a:t>
            </a:r>
            <a:r>
              <a:rPr lang="ru-RU" sz="2000" b="1" dirty="0" err="1"/>
              <a:t>тамоксифен</a:t>
            </a:r>
            <a:r>
              <a:rPr lang="ru-RU" sz="2000" b="1" dirty="0"/>
              <a:t> и др.</a:t>
            </a:r>
          </a:p>
          <a:p>
            <a:pPr marL="0" indent="0" algn="just">
              <a:buNone/>
            </a:pPr>
            <a:r>
              <a:rPr lang="ru-RU" sz="2000" b="1" dirty="0"/>
              <a:t>       3. Другие </a:t>
            </a:r>
            <a:r>
              <a:rPr lang="ru-RU" sz="2000" b="1" dirty="0" err="1"/>
              <a:t>антиэстрогенные</a:t>
            </a:r>
            <a:r>
              <a:rPr lang="ru-RU" sz="2000" b="1" dirty="0"/>
              <a:t> субстанции, например, </a:t>
            </a:r>
            <a:r>
              <a:rPr lang="ru-RU" sz="2000" b="1" dirty="0" err="1"/>
              <a:t>кломифен</a:t>
            </a:r>
            <a:r>
              <a:rPr lang="ru-RU" sz="2000" b="1" dirty="0"/>
              <a:t> и др.</a:t>
            </a:r>
          </a:p>
          <a:p>
            <a:pPr marL="0" indent="0" algn="just">
              <a:buNone/>
            </a:pPr>
            <a:r>
              <a:rPr lang="ru-RU" sz="2000" b="1" dirty="0"/>
              <a:t>       4. Агенты, изменяющие функцию </a:t>
            </a:r>
            <a:r>
              <a:rPr lang="ru-RU" sz="2000" b="1" dirty="0" err="1"/>
              <a:t>миостатина</a:t>
            </a:r>
            <a:r>
              <a:rPr lang="ru-RU" sz="2000" b="1" dirty="0"/>
              <a:t>, пептида, подавляющего рост и дифференцировку мышечной ткани. Например, ингибиторы или блокаторы </a:t>
            </a:r>
            <a:r>
              <a:rPr lang="ru-RU" sz="2000" b="1" dirty="0" err="1"/>
              <a:t>миостатина</a:t>
            </a:r>
            <a:r>
              <a:rPr lang="ru-RU" sz="2000" b="1" dirty="0"/>
              <a:t>.</a:t>
            </a:r>
          </a:p>
          <a:p>
            <a:pPr marL="0" indent="0" algn="just">
              <a:buNone/>
            </a:pPr>
            <a:r>
              <a:rPr lang="ru-RU" sz="2000" b="1" dirty="0"/>
              <a:t>       5. Модуляторы метаболизма:</a:t>
            </a:r>
          </a:p>
          <a:p>
            <a:pPr marL="0" indent="0" algn="just">
              <a:buNone/>
            </a:pPr>
            <a:r>
              <a:rPr lang="ru-RU" sz="2000" b="1" dirty="0"/>
              <a:t>            5.1. </a:t>
            </a:r>
            <a:r>
              <a:rPr lang="ru-RU" sz="2000" b="1" dirty="0" err="1"/>
              <a:t>Активатоы</a:t>
            </a:r>
            <a:r>
              <a:rPr lang="ru-RU" sz="2000" b="1" dirty="0"/>
              <a:t> АМФ</a:t>
            </a:r>
          </a:p>
          <a:p>
            <a:pPr marL="0" indent="0" algn="just">
              <a:buNone/>
            </a:pPr>
            <a:r>
              <a:rPr lang="ru-RU" sz="2000" b="1" dirty="0"/>
              <a:t>            5.2.Инсулин и инсулин- миметики</a:t>
            </a:r>
          </a:p>
          <a:p>
            <a:pPr marL="0" indent="0" algn="just">
              <a:buNone/>
            </a:pPr>
            <a:r>
              <a:rPr lang="ru-RU" sz="2000" b="1" dirty="0"/>
              <a:t>            5.3. </a:t>
            </a:r>
            <a:r>
              <a:rPr lang="ru-RU" sz="2000" b="1" dirty="0" err="1"/>
              <a:t>Мельдоний</a:t>
            </a:r>
            <a:endParaRPr lang="ru-RU" sz="2000" b="1" dirty="0"/>
          </a:p>
          <a:p>
            <a:pPr marL="0" indent="0" algn="just">
              <a:buNone/>
            </a:pPr>
            <a:r>
              <a:rPr lang="ru-RU" sz="2000" b="1" dirty="0"/>
              <a:t>            5.4. </a:t>
            </a:r>
            <a:r>
              <a:rPr lang="ru-RU" sz="2000" b="1" dirty="0" err="1"/>
              <a:t>Триметазидин</a:t>
            </a:r>
            <a:endParaRPr lang="ru-RU" sz="2000" b="1" dirty="0"/>
          </a:p>
          <a:p>
            <a:pPr marL="0" indent="0" algn="just">
              <a:buNone/>
            </a:pPr>
            <a:r>
              <a:rPr lang="ru-RU" sz="2000" b="1" dirty="0"/>
              <a:t>                     </a:t>
            </a:r>
          </a:p>
          <a:p>
            <a:pPr marL="0" indent="0" algn="just">
              <a:buNone/>
            </a:pPr>
            <a:endParaRPr lang="ru-RU" sz="2000" b="1" dirty="0"/>
          </a:p>
        </p:txBody>
      </p:sp>
    </p:spTree>
    <p:extLst>
      <p:ext uri="{BB962C8B-B14F-4D97-AF65-F5344CB8AC3E}">
        <p14:creationId xmlns:p14="http://schemas.microsoft.com/office/powerpoint/2010/main" val="3589518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499" y="274641"/>
            <a:ext cx="8982202" cy="77809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en-US" sz="2800" b="1" dirty="0">
                <a:solidFill>
                  <a:srgbClr val="C00000"/>
                </a:solidFill>
              </a:rPr>
              <a:t>S 5</a:t>
            </a:r>
            <a:r>
              <a:rPr lang="ru-RU" sz="2800" b="1" dirty="0">
                <a:solidFill>
                  <a:srgbClr val="C00000"/>
                </a:solidFill>
              </a:rPr>
              <a:t>  ДИУРЕТИКИ И МАСКИРУЮЩИЕ АГЕНТЫ</a:t>
            </a:r>
          </a:p>
        </p:txBody>
      </p:sp>
      <p:sp>
        <p:nvSpPr>
          <p:cNvPr id="3" name="Объект 2"/>
          <p:cNvSpPr>
            <a:spLocks noGrp="1"/>
          </p:cNvSpPr>
          <p:nvPr>
            <p:ph idx="1"/>
          </p:nvPr>
        </p:nvSpPr>
        <p:spPr>
          <a:xfrm>
            <a:off x="428499" y="1052740"/>
            <a:ext cx="8982202" cy="5328591"/>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just">
              <a:buNone/>
            </a:pPr>
            <a:r>
              <a:rPr lang="ru-RU" sz="1700" b="1" dirty="0"/>
              <a:t>    </a:t>
            </a:r>
            <a:r>
              <a:rPr lang="ru-RU" sz="2000" b="1" dirty="0"/>
              <a:t>К ним относятся:</a:t>
            </a:r>
          </a:p>
          <a:p>
            <a:pPr marL="457004" indent="-457004" algn="just">
              <a:buAutoNum type="arabicPeriod"/>
            </a:pPr>
            <a:r>
              <a:rPr lang="ru-RU" sz="2000" b="1" dirty="0" err="1"/>
              <a:t>Пробеницид</a:t>
            </a:r>
            <a:r>
              <a:rPr lang="ru-RU" sz="2000" b="1" dirty="0"/>
              <a:t>, увеличители объема плазмы, например, внутривенное введение альбумина, декстрана, </a:t>
            </a:r>
            <a:r>
              <a:rPr lang="ru-RU" sz="2000" b="1" dirty="0" err="1" smtClean="0"/>
              <a:t>маннитола</a:t>
            </a:r>
            <a:r>
              <a:rPr lang="ru-RU" sz="2000" b="1" dirty="0"/>
              <a:t>.</a:t>
            </a:r>
          </a:p>
          <a:p>
            <a:pPr marL="457004" indent="-457004" algn="just">
              <a:buAutoNum type="arabicPeriod"/>
            </a:pPr>
            <a:r>
              <a:rPr lang="ru-RU" sz="2000" b="1" dirty="0" err="1"/>
              <a:t>Амилорид</a:t>
            </a:r>
            <a:r>
              <a:rPr lang="ru-RU" sz="2000" b="1" dirty="0"/>
              <a:t>, </a:t>
            </a:r>
            <a:r>
              <a:rPr lang="ru-RU" sz="2000" b="1" dirty="0" err="1"/>
              <a:t>индопамид</a:t>
            </a:r>
            <a:r>
              <a:rPr lang="ru-RU" sz="2000" b="1" dirty="0"/>
              <a:t>, </a:t>
            </a:r>
            <a:r>
              <a:rPr lang="ru-RU" sz="2000" b="1" dirty="0" err="1"/>
              <a:t>спиронолактон</a:t>
            </a:r>
            <a:r>
              <a:rPr lang="ru-RU" sz="2000" b="1" dirty="0"/>
              <a:t>, </a:t>
            </a:r>
            <a:r>
              <a:rPr lang="ru-RU" sz="2000" b="1" dirty="0" err="1"/>
              <a:t>тиазиды</a:t>
            </a:r>
            <a:r>
              <a:rPr lang="ru-RU" sz="2000" b="1" dirty="0"/>
              <a:t>, </a:t>
            </a:r>
            <a:r>
              <a:rPr lang="ru-RU" sz="2000" b="1" dirty="0" err="1"/>
              <a:t>триамтерен</a:t>
            </a:r>
            <a:r>
              <a:rPr lang="ru-RU" sz="2000" b="1" dirty="0"/>
              <a:t>, фуросемид. За исключением:  </a:t>
            </a:r>
            <a:r>
              <a:rPr lang="ru-RU" sz="2000" b="1" dirty="0" err="1"/>
              <a:t>дроспиренона</a:t>
            </a:r>
            <a:r>
              <a:rPr lang="ru-RU" sz="2000" b="1" dirty="0"/>
              <a:t>, </a:t>
            </a:r>
            <a:r>
              <a:rPr lang="ru-RU" sz="2000" b="1" dirty="0" err="1"/>
              <a:t>памаброма</a:t>
            </a:r>
            <a:r>
              <a:rPr lang="ru-RU" sz="2000" b="1" dirty="0"/>
              <a:t> и офтальмологическое использование ингибиторов  карбоангидразы, например, </a:t>
            </a:r>
            <a:r>
              <a:rPr lang="ru-RU" sz="2000" b="1" dirty="0" err="1"/>
              <a:t>дорзоламида</a:t>
            </a:r>
            <a:r>
              <a:rPr lang="ru-RU" sz="2000" b="1" dirty="0"/>
              <a:t>;   местное введение </a:t>
            </a:r>
            <a:r>
              <a:rPr lang="ru-RU" sz="2000" b="1" dirty="0" err="1"/>
              <a:t>фелипресина</a:t>
            </a:r>
            <a:r>
              <a:rPr lang="ru-RU" sz="2000" b="1" dirty="0"/>
              <a:t> при дентальной анестезии.   При обнаружении в пробе спортсмена  в любое время или в соревновательный период, в зависимости от ситуации,  любого количества субстанций, разрешенных к применению при соблюдении порогового уровня, например, </a:t>
            </a:r>
            <a:r>
              <a:rPr lang="ru-RU" sz="2000" b="1" dirty="0" err="1"/>
              <a:t>сальбутамола</a:t>
            </a:r>
            <a:r>
              <a:rPr lang="ru-RU" sz="2000" b="1" dirty="0"/>
              <a:t> и др.  в сочетании с диуретиком будет считаться неблагоприятным результатов анализа, если нет  одобренного разрешения на терапевтическое использование в сочетании  с диуретиком</a:t>
            </a:r>
            <a:r>
              <a:rPr lang="ru-RU" sz="2000" dirty="0"/>
              <a:t>.</a:t>
            </a:r>
          </a:p>
        </p:txBody>
      </p:sp>
    </p:spTree>
    <p:extLst>
      <p:ext uri="{BB962C8B-B14F-4D97-AF65-F5344CB8AC3E}">
        <p14:creationId xmlns:p14="http://schemas.microsoft.com/office/powerpoint/2010/main" val="187923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497" y="274640"/>
            <a:ext cx="9127014" cy="85010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3600" b="1" dirty="0">
                <a:solidFill>
                  <a:srgbClr val="C00000"/>
                </a:solidFill>
              </a:rPr>
              <a:t>ЗАПРЕЩЕННЫЕ МЕТОДЫ</a:t>
            </a:r>
          </a:p>
        </p:txBody>
      </p:sp>
      <p:sp>
        <p:nvSpPr>
          <p:cNvPr id="3" name="Объект 2"/>
          <p:cNvSpPr>
            <a:spLocks noGrp="1"/>
          </p:cNvSpPr>
          <p:nvPr>
            <p:ph idx="1"/>
          </p:nvPr>
        </p:nvSpPr>
        <p:spPr>
          <a:xfrm>
            <a:off x="428497" y="1124743"/>
            <a:ext cx="9127014" cy="5184576"/>
          </a:xfrm>
        </p:spPr>
        <p:style>
          <a:lnRef idx="1">
            <a:schemeClr val="accent3"/>
          </a:lnRef>
          <a:fillRef idx="2">
            <a:schemeClr val="accent3"/>
          </a:fillRef>
          <a:effectRef idx="1">
            <a:schemeClr val="accent3"/>
          </a:effectRef>
          <a:fontRef idx="minor">
            <a:schemeClr val="dk1"/>
          </a:fontRef>
        </p:style>
        <p:txBody>
          <a:bodyPr>
            <a:normAutofit/>
          </a:bodyPr>
          <a:lstStyle/>
          <a:p>
            <a:pPr marL="0" indent="0">
              <a:buNone/>
            </a:pPr>
            <a:r>
              <a:rPr lang="ru-RU" sz="2400" b="1" dirty="0">
                <a:solidFill>
                  <a:srgbClr val="C00000"/>
                </a:solidFill>
              </a:rPr>
              <a:t>1М    МАНИПУЛЯЦИИ С КРОВЬЮ И ЕЕ КОМПОНЕНТАМИ</a:t>
            </a:r>
          </a:p>
          <a:p>
            <a:pPr marL="0" indent="0" algn="just">
              <a:buNone/>
            </a:pPr>
            <a:r>
              <a:rPr lang="ru-RU" sz="2400" b="1" dirty="0"/>
              <a:t>         1. Первичное  или повторное  введение любого количества гомологичной или </a:t>
            </a:r>
            <a:r>
              <a:rPr lang="ru-RU" sz="2400" b="1" dirty="0" err="1"/>
              <a:t>гетерологичной</a:t>
            </a:r>
            <a:r>
              <a:rPr lang="ru-RU" sz="2400" b="1" dirty="0"/>
              <a:t> крови или препаратов красных клеток крови  любого происхождения в систему кровообращения.  </a:t>
            </a:r>
          </a:p>
          <a:p>
            <a:pPr marL="0" indent="0" algn="just">
              <a:buNone/>
            </a:pPr>
            <a:r>
              <a:rPr lang="ru-RU" sz="2400" b="1" dirty="0"/>
              <a:t>         2. Искусственное улучшение процессов потребления переноса или доставки кислорода. Например, модифицированные препараты гемоглобина, </a:t>
            </a:r>
            <a:r>
              <a:rPr lang="ru-RU" sz="2400" b="1" dirty="0" err="1"/>
              <a:t>микрокапсулированный</a:t>
            </a:r>
            <a:r>
              <a:rPr lang="ru-RU" sz="2400" b="1" dirty="0"/>
              <a:t> гемоглобин,  </a:t>
            </a:r>
            <a:r>
              <a:rPr lang="ru-RU" sz="2400" b="1" dirty="0" err="1"/>
              <a:t>перфторированнные</a:t>
            </a:r>
            <a:r>
              <a:rPr lang="ru-RU" sz="2400" b="1" dirty="0"/>
              <a:t> соединения.</a:t>
            </a:r>
          </a:p>
          <a:p>
            <a:pPr marL="0" indent="0" algn="just">
              <a:buNone/>
            </a:pPr>
            <a:r>
              <a:rPr lang="ru-RU" sz="2400" b="1" dirty="0"/>
              <a:t>         3. Любые формы внутрисосудистых манипуляций с кровью и ее компонентами физическими или химическими методами</a:t>
            </a:r>
            <a:r>
              <a:rPr lang="ru-RU" sz="2400" dirty="0"/>
              <a:t>.</a:t>
            </a:r>
          </a:p>
        </p:txBody>
      </p:sp>
    </p:spTree>
    <p:extLst>
      <p:ext uri="{BB962C8B-B14F-4D97-AF65-F5344CB8AC3E}">
        <p14:creationId xmlns:p14="http://schemas.microsoft.com/office/powerpoint/2010/main" val="159843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305" y="404666"/>
            <a:ext cx="8915400" cy="6048672"/>
          </a:xfrm>
        </p:spPr>
        <p:style>
          <a:lnRef idx="1">
            <a:schemeClr val="accent3"/>
          </a:lnRef>
          <a:fillRef idx="2">
            <a:schemeClr val="accent3"/>
          </a:fillRef>
          <a:effectRef idx="1">
            <a:schemeClr val="accent3"/>
          </a:effectRef>
          <a:fontRef idx="minor">
            <a:schemeClr val="dk1"/>
          </a:fontRef>
        </p:style>
        <p:txBody>
          <a:bodyPr>
            <a:normAutofit fontScale="92500"/>
          </a:bodyPr>
          <a:lstStyle/>
          <a:p>
            <a:pPr marL="0" indent="0" algn="just">
              <a:buNone/>
            </a:pPr>
            <a:r>
              <a:rPr lang="ru-RU" sz="2400" dirty="0"/>
              <a:t>  </a:t>
            </a:r>
            <a:r>
              <a:rPr lang="ru-RU" sz="2400" b="1" dirty="0">
                <a:solidFill>
                  <a:srgbClr val="C00000"/>
                </a:solidFill>
              </a:rPr>
              <a:t>М 2      ХИМИЧЕСКИЕ И ФИЗИЧЕСКИЕ МАНИПУЛЯЦИИ  </a:t>
            </a:r>
          </a:p>
          <a:p>
            <a:pPr marL="0" indent="0" algn="just">
              <a:buNone/>
            </a:pPr>
            <a:r>
              <a:rPr lang="ru-RU" sz="2400" dirty="0"/>
              <a:t>    </a:t>
            </a:r>
            <a:r>
              <a:rPr lang="ru-RU" sz="2400" b="1" dirty="0"/>
              <a:t>1. Фальсификация, а также попытки фальсификации отобранных допинг-проб  с целью нарушения их целостности и подлинности, включая действия  по подмене мочи и изменение ее свойств путем введения </a:t>
            </a:r>
            <a:r>
              <a:rPr lang="ru-RU" sz="2400" b="1" dirty="0" err="1" smtClean="0"/>
              <a:t>протеазных</a:t>
            </a:r>
            <a:r>
              <a:rPr lang="ru-RU" sz="2400" b="1" dirty="0" smtClean="0"/>
              <a:t>  </a:t>
            </a:r>
            <a:r>
              <a:rPr lang="ru-RU" sz="2400" b="1" dirty="0"/>
              <a:t>ферментов.</a:t>
            </a:r>
          </a:p>
          <a:p>
            <a:pPr marL="0" indent="0" algn="just">
              <a:buNone/>
            </a:pPr>
            <a:r>
              <a:rPr lang="ru-RU" sz="2400" b="1" dirty="0"/>
              <a:t>    2. Внутривенные </a:t>
            </a:r>
            <a:r>
              <a:rPr lang="ru-RU" sz="2400" b="1" dirty="0" err="1"/>
              <a:t>инфузии</a:t>
            </a:r>
            <a:r>
              <a:rPr lang="ru-RU" sz="2400" b="1" dirty="0"/>
              <a:t> или инъекции в объеме более 100 мл в течение 12-часового периода,  за исключением стационарного лечения и клинической диагностики. </a:t>
            </a:r>
          </a:p>
          <a:p>
            <a:pPr marL="0" indent="0" algn="just">
              <a:buNone/>
            </a:pPr>
            <a:r>
              <a:rPr lang="ru-RU" sz="2400" b="1" dirty="0"/>
              <a:t> </a:t>
            </a:r>
            <a:r>
              <a:rPr lang="ru-RU" sz="2200" b="1" dirty="0">
                <a:solidFill>
                  <a:srgbClr val="C00000"/>
                </a:solidFill>
              </a:rPr>
              <a:t>М3  ГЕННЫЙ </a:t>
            </a:r>
            <a:r>
              <a:rPr lang="ru-RU" sz="2200" b="1" dirty="0" smtClean="0">
                <a:solidFill>
                  <a:srgbClr val="C00000"/>
                </a:solidFill>
              </a:rPr>
              <a:t>и КЛЕТОЧНЫЙ ДОПИНГ </a:t>
            </a:r>
            <a:endParaRPr lang="ru-RU" sz="2200" b="1" dirty="0">
              <a:solidFill>
                <a:srgbClr val="C00000"/>
              </a:solidFill>
            </a:endParaRPr>
          </a:p>
          <a:p>
            <a:pPr marL="0" indent="0" algn="just">
              <a:buNone/>
            </a:pPr>
            <a:r>
              <a:rPr lang="ru-RU" sz="2400" b="1" dirty="0"/>
              <a:t>    1.Использование полимеров нуклеиновых кислот и их аналогов.</a:t>
            </a:r>
          </a:p>
          <a:p>
            <a:pPr marL="0" indent="0" algn="just">
              <a:buNone/>
            </a:pPr>
            <a:r>
              <a:rPr lang="ru-RU" sz="2400" b="1" dirty="0"/>
              <a:t>    2.Использование агентов для изменения геномной последовательности.</a:t>
            </a:r>
          </a:p>
          <a:p>
            <a:pPr marL="0" indent="0" algn="just">
              <a:buNone/>
            </a:pPr>
            <a:r>
              <a:rPr lang="ru-RU" sz="2400" b="1" dirty="0"/>
              <a:t>    3.Использование нормальных или </a:t>
            </a:r>
            <a:r>
              <a:rPr lang="ru-RU" sz="2400" b="1" dirty="0" smtClean="0"/>
              <a:t>генно-модифицированных  </a:t>
            </a:r>
            <a:r>
              <a:rPr lang="ru-RU" sz="2400" b="1" dirty="0"/>
              <a:t>агентов.</a:t>
            </a:r>
          </a:p>
          <a:p>
            <a:pPr marL="0" indent="0">
              <a:buNone/>
            </a:pPr>
            <a:endParaRPr lang="ru-RU" sz="2400" dirty="0"/>
          </a:p>
        </p:txBody>
      </p:sp>
    </p:spTree>
    <p:extLst>
      <p:ext uri="{BB962C8B-B14F-4D97-AF65-F5344CB8AC3E}">
        <p14:creationId xmlns:p14="http://schemas.microsoft.com/office/powerpoint/2010/main" val="119729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00" y="274638"/>
            <a:ext cx="9049005"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800" b="1" dirty="0">
                <a:solidFill>
                  <a:srgbClr val="C00000"/>
                </a:solidFill>
              </a:rPr>
              <a:t>СУБСТАНЦИИ И МЕТОДЫ, ЗАПРЕЩЕННЫЕ В СОРЕВНОВАТЕЛЬНЫЙ ПЕРИОД</a:t>
            </a:r>
          </a:p>
        </p:txBody>
      </p:sp>
      <p:sp>
        <p:nvSpPr>
          <p:cNvPr id="3" name="Объект 2"/>
          <p:cNvSpPr>
            <a:spLocks noGrp="1"/>
          </p:cNvSpPr>
          <p:nvPr>
            <p:ph idx="1"/>
          </p:nvPr>
        </p:nvSpPr>
        <p:spPr>
          <a:xfrm>
            <a:off x="428500" y="1447801"/>
            <a:ext cx="9049005" cy="4933529"/>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0" indent="0" algn="ctr">
              <a:buNone/>
            </a:pPr>
            <a:r>
              <a:rPr lang="en-US" sz="3100" b="1" dirty="0">
                <a:solidFill>
                  <a:srgbClr val="C00000"/>
                </a:solidFill>
              </a:rPr>
              <a:t>S 6 </a:t>
            </a:r>
            <a:r>
              <a:rPr lang="ru-RU" sz="3100" b="1" dirty="0">
                <a:solidFill>
                  <a:srgbClr val="C00000"/>
                </a:solidFill>
              </a:rPr>
              <a:t>СТИМУЛЯТОРЫ</a:t>
            </a:r>
          </a:p>
          <a:p>
            <a:pPr marL="0" indent="0" algn="just">
              <a:lnSpc>
                <a:spcPct val="110000"/>
              </a:lnSpc>
              <a:buNone/>
            </a:pPr>
            <a:r>
              <a:rPr lang="ru-RU" sz="1700" b="1" dirty="0"/>
              <a:t>       </a:t>
            </a:r>
            <a:r>
              <a:rPr lang="ru-RU" sz="2000" b="1" dirty="0"/>
              <a:t>1. Стимуляторы , не  относящиеся к  особым субстанциям.</a:t>
            </a:r>
          </a:p>
          <a:p>
            <a:pPr marL="0" indent="0" algn="just">
              <a:lnSpc>
                <a:spcPct val="110000"/>
              </a:lnSpc>
              <a:buNone/>
            </a:pPr>
            <a:r>
              <a:rPr lang="ru-RU" sz="2000" b="1" dirty="0"/>
              <a:t>Такие,  как: </a:t>
            </a:r>
            <a:r>
              <a:rPr lang="ru-RU" sz="2000" b="1" dirty="0" err="1"/>
              <a:t>амфетамин</a:t>
            </a:r>
            <a:r>
              <a:rPr lang="ru-RU" sz="2000" b="1" dirty="0"/>
              <a:t>, кокаин, </a:t>
            </a:r>
            <a:r>
              <a:rPr lang="ru-RU" sz="2000" b="1" dirty="0" err="1"/>
              <a:t>мезакарб</a:t>
            </a:r>
            <a:r>
              <a:rPr lang="ru-RU" sz="2000" b="1" dirty="0"/>
              <a:t> и др.</a:t>
            </a:r>
          </a:p>
          <a:p>
            <a:pPr marL="0" indent="0" algn="just">
              <a:lnSpc>
                <a:spcPct val="110000"/>
              </a:lnSpc>
              <a:buNone/>
            </a:pPr>
            <a:r>
              <a:rPr lang="ru-RU" sz="2000" b="1" dirty="0"/>
              <a:t>      </a:t>
            </a:r>
            <a:r>
              <a:rPr lang="ru-RU" sz="2000" b="1" dirty="0" smtClean="0"/>
              <a:t>2.Стимуляторы </a:t>
            </a:r>
            <a:r>
              <a:rPr lang="ru-RU" sz="2000" b="1" dirty="0"/>
              <a:t>относящиеся к особым субстанциям: </a:t>
            </a:r>
            <a:r>
              <a:rPr lang="ru-RU" sz="2000" b="1" dirty="0" err="1"/>
              <a:t>котин</a:t>
            </a:r>
            <a:r>
              <a:rPr lang="ru-RU" sz="2000" b="1" dirty="0"/>
              <a:t>, применяемый для лечения ожирения и уменьшающий аппетит, если его содержание в моче превышает 5 мкг/ мл</a:t>
            </a:r>
          </a:p>
          <a:p>
            <a:pPr marL="0" indent="0" algn="just">
              <a:lnSpc>
                <a:spcPct val="110000"/>
              </a:lnSpc>
              <a:buNone/>
            </a:pPr>
            <a:r>
              <a:rPr lang="ru-RU" sz="2000" b="1" dirty="0" err="1"/>
              <a:t>метилэфедрин</a:t>
            </a:r>
            <a:r>
              <a:rPr lang="ru-RU" sz="2000" b="1" dirty="0"/>
              <a:t> и эфедрин, если содержание в моче превышает 10 мкг/ мл</a:t>
            </a:r>
          </a:p>
          <a:p>
            <a:pPr marL="0" indent="0" algn="just">
              <a:lnSpc>
                <a:spcPct val="110000"/>
              </a:lnSpc>
              <a:buNone/>
            </a:pPr>
            <a:r>
              <a:rPr lang="ru-RU" sz="2000" b="1" dirty="0" err="1"/>
              <a:t>эпинефрин</a:t>
            </a:r>
            <a:r>
              <a:rPr lang="ru-RU" sz="2000" b="1" dirty="0"/>
              <a:t> (адреналин) не запрещен при местном применении </a:t>
            </a:r>
          </a:p>
          <a:p>
            <a:pPr marL="0" indent="0" algn="just">
              <a:lnSpc>
                <a:spcPct val="110000"/>
              </a:lnSpc>
              <a:buNone/>
            </a:pPr>
            <a:r>
              <a:rPr lang="ru-RU" sz="2000" b="1" dirty="0" smtClean="0"/>
              <a:t>(назальное </a:t>
            </a:r>
            <a:r>
              <a:rPr lang="ru-RU" sz="2000" b="1" dirty="0"/>
              <a:t>, офтальмологическое), либо при применении с местными анестетиками;</a:t>
            </a:r>
          </a:p>
          <a:p>
            <a:pPr marL="0" indent="0" algn="just">
              <a:lnSpc>
                <a:spcPct val="110000"/>
              </a:lnSpc>
              <a:buNone/>
            </a:pPr>
            <a:r>
              <a:rPr lang="ru-RU" sz="2000" b="1" dirty="0"/>
              <a:t>псевдоэфедрин или </a:t>
            </a:r>
            <a:r>
              <a:rPr lang="ru-RU" sz="2000" b="1" dirty="0" err="1"/>
              <a:t>фенилэтиламин</a:t>
            </a:r>
            <a:r>
              <a:rPr lang="ru-RU" sz="2000" b="1" dirty="0"/>
              <a:t>, который широко применяется при заболеваниях верхних дыхательных путей</a:t>
            </a:r>
            <a:r>
              <a:rPr lang="ru-RU" sz="2000" b="1" dirty="0" smtClean="0"/>
              <a:t>. Запрещен</a:t>
            </a:r>
            <a:r>
              <a:rPr lang="ru-RU" sz="2000" b="1" dirty="0"/>
              <a:t>, если его концентрация в моче превышает 150 мкг/ мл.</a:t>
            </a:r>
          </a:p>
          <a:p>
            <a:pPr marL="0" indent="0" algn="just">
              <a:lnSpc>
                <a:spcPct val="110000"/>
              </a:lnSpc>
              <a:buNone/>
            </a:pPr>
            <a:r>
              <a:rPr lang="ru-RU" sz="2000" b="1" dirty="0" smtClean="0">
                <a:solidFill>
                  <a:schemeClr val="bg2">
                    <a:lumMod val="50000"/>
                  </a:schemeClr>
                </a:solidFill>
              </a:rPr>
              <a:t>	Не </a:t>
            </a:r>
            <a:r>
              <a:rPr lang="ru-RU" sz="2000" b="1" dirty="0">
                <a:solidFill>
                  <a:schemeClr val="bg2">
                    <a:lumMod val="50000"/>
                  </a:schemeClr>
                </a:solidFill>
              </a:rPr>
              <a:t>являются запрещенными субстанциями на </a:t>
            </a:r>
            <a:r>
              <a:rPr lang="ru-RU" sz="2000" b="1" dirty="0" smtClean="0">
                <a:solidFill>
                  <a:schemeClr val="bg2">
                    <a:lumMod val="50000"/>
                  </a:schemeClr>
                </a:solidFill>
              </a:rPr>
              <a:t>2019 </a:t>
            </a:r>
            <a:r>
              <a:rPr lang="ru-RU" sz="2000" b="1" dirty="0">
                <a:solidFill>
                  <a:schemeClr val="bg2">
                    <a:lumMod val="50000"/>
                  </a:schemeClr>
                </a:solidFill>
              </a:rPr>
              <a:t>год кофеин, никотин, </a:t>
            </a:r>
            <a:r>
              <a:rPr lang="ru-RU" sz="2000" b="1" dirty="0" err="1">
                <a:solidFill>
                  <a:schemeClr val="bg2">
                    <a:lumMod val="50000"/>
                  </a:schemeClr>
                </a:solidFill>
              </a:rPr>
              <a:t>фенилэфрин</a:t>
            </a:r>
            <a:r>
              <a:rPr lang="ru-RU" sz="2000" b="1" dirty="0">
                <a:solidFill>
                  <a:schemeClr val="bg2">
                    <a:lumMod val="50000"/>
                  </a:schemeClr>
                </a:solidFill>
              </a:rPr>
              <a:t>, </a:t>
            </a:r>
            <a:r>
              <a:rPr lang="ru-RU" sz="2000" b="1" dirty="0" err="1">
                <a:solidFill>
                  <a:schemeClr val="bg2">
                    <a:lumMod val="50000"/>
                  </a:schemeClr>
                </a:solidFill>
              </a:rPr>
              <a:t>синефрин</a:t>
            </a:r>
            <a:r>
              <a:rPr lang="ru-RU" sz="2000" b="1" dirty="0">
                <a:solidFill>
                  <a:schemeClr val="bg2">
                    <a:lumMod val="50000"/>
                  </a:schemeClr>
                </a:solidFill>
              </a:rPr>
              <a:t>, </a:t>
            </a:r>
            <a:r>
              <a:rPr lang="ru-RU" sz="2000" b="1" dirty="0" err="1">
                <a:solidFill>
                  <a:schemeClr val="bg2">
                    <a:lumMod val="50000"/>
                  </a:schemeClr>
                </a:solidFill>
              </a:rPr>
              <a:t>бупропион</a:t>
            </a:r>
            <a:r>
              <a:rPr lang="ru-RU" sz="2000" b="1" dirty="0">
                <a:solidFill>
                  <a:schemeClr val="bg2">
                    <a:lumMod val="50000"/>
                  </a:schemeClr>
                </a:solidFill>
              </a:rPr>
              <a:t>.</a:t>
            </a:r>
          </a:p>
          <a:p>
            <a:pPr marL="0" indent="0" algn="just">
              <a:buNone/>
            </a:pPr>
            <a:endParaRPr lang="ru-RU" sz="2000" b="1" dirty="0"/>
          </a:p>
        </p:txBody>
      </p:sp>
    </p:spTree>
    <p:extLst>
      <p:ext uri="{BB962C8B-B14F-4D97-AF65-F5344CB8AC3E}">
        <p14:creationId xmlns:p14="http://schemas.microsoft.com/office/powerpoint/2010/main" val="619272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305" y="476675"/>
            <a:ext cx="8915400" cy="5976664"/>
          </a:xfrm>
        </p:spPr>
        <p:style>
          <a:lnRef idx="1">
            <a:schemeClr val="accent3"/>
          </a:lnRef>
          <a:fillRef idx="2">
            <a:schemeClr val="accent3"/>
          </a:fillRef>
          <a:effectRef idx="1">
            <a:schemeClr val="accent3"/>
          </a:effectRef>
          <a:fontRef idx="minor">
            <a:schemeClr val="dk1"/>
          </a:fontRef>
        </p:style>
        <p:txBody>
          <a:bodyPr>
            <a:normAutofit lnSpcReduction="10000"/>
          </a:bodyPr>
          <a:lstStyle/>
          <a:p>
            <a:pPr marL="0" indent="0" algn="just">
              <a:buNone/>
            </a:pPr>
            <a:endParaRPr lang="ru-RU" sz="2000" b="1" dirty="0"/>
          </a:p>
          <a:p>
            <a:pPr marL="0" indent="0" algn="ctr">
              <a:buNone/>
            </a:pPr>
            <a:r>
              <a:rPr lang="en-US" sz="2400" b="1" dirty="0">
                <a:solidFill>
                  <a:srgbClr val="C00000"/>
                </a:solidFill>
              </a:rPr>
              <a:t>S 7</a:t>
            </a:r>
            <a:r>
              <a:rPr lang="ru-RU" sz="2400" b="1" dirty="0">
                <a:solidFill>
                  <a:srgbClr val="C00000"/>
                </a:solidFill>
              </a:rPr>
              <a:t> НАРКОТИКИ </a:t>
            </a:r>
            <a:endParaRPr lang="ru-RU" sz="2400" b="1" dirty="0"/>
          </a:p>
          <a:p>
            <a:pPr marL="0" indent="0" algn="just">
              <a:buNone/>
            </a:pPr>
            <a:r>
              <a:rPr lang="ru-RU" sz="2400" b="1" dirty="0" err="1"/>
              <a:t>Диаморфин</a:t>
            </a:r>
            <a:r>
              <a:rPr lang="ru-RU" sz="2400" b="1" dirty="0"/>
              <a:t> ( героин ),  </a:t>
            </a:r>
            <a:r>
              <a:rPr lang="ru-RU" sz="2400" b="1" dirty="0" err="1"/>
              <a:t>метадон</a:t>
            </a:r>
            <a:r>
              <a:rPr lang="ru-RU" sz="2400" b="1" dirty="0"/>
              <a:t>, морфин, </a:t>
            </a:r>
            <a:r>
              <a:rPr lang="ru-RU" sz="2400" b="1" dirty="0" err="1"/>
              <a:t>пентазоцин</a:t>
            </a:r>
            <a:r>
              <a:rPr lang="ru-RU" sz="2400" b="1" dirty="0"/>
              <a:t>, </a:t>
            </a:r>
            <a:r>
              <a:rPr lang="ru-RU" sz="2400" b="1" dirty="0" err="1"/>
              <a:t>фентанил</a:t>
            </a:r>
            <a:r>
              <a:rPr lang="ru-RU" sz="2400" b="1" dirty="0"/>
              <a:t> и др. </a:t>
            </a:r>
          </a:p>
          <a:p>
            <a:pPr marL="0" indent="0" algn="just">
              <a:buNone/>
            </a:pPr>
            <a:endParaRPr lang="ru-RU" sz="2400" b="1" dirty="0"/>
          </a:p>
          <a:p>
            <a:pPr marL="0" indent="0" algn="ctr">
              <a:buNone/>
            </a:pPr>
            <a:r>
              <a:rPr lang="en-US" sz="2400" b="1" dirty="0">
                <a:solidFill>
                  <a:srgbClr val="C00000"/>
                </a:solidFill>
              </a:rPr>
              <a:t>S</a:t>
            </a:r>
            <a:r>
              <a:rPr lang="ru-RU" sz="2400" b="1" dirty="0">
                <a:solidFill>
                  <a:srgbClr val="C00000"/>
                </a:solidFill>
              </a:rPr>
              <a:t> 8 КАНАБИНОИДЫ</a:t>
            </a:r>
          </a:p>
          <a:p>
            <a:pPr marL="0" indent="0" algn="just">
              <a:buNone/>
            </a:pPr>
            <a:r>
              <a:rPr lang="ru-RU" sz="2400" b="1" dirty="0"/>
              <a:t>Природные – </a:t>
            </a:r>
            <a:r>
              <a:rPr lang="ru-RU" sz="2400" b="1" dirty="0" err="1"/>
              <a:t>каннабис</a:t>
            </a:r>
            <a:r>
              <a:rPr lang="ru-RU" sz="2400" b="1" dirty="0"/>
              <a:t>,  гашиш, марихуана и др.</a:t>
            </a:r>
          </a:p>
          <a:p>
            <a:pPr marL="0" indent="0" algn="just">
              <a:buNone/>
            </a:pPr>
            <a:r>
              <a:rPr lang="ru-RU" sz="2400" b="1" dirty="0"/>
              <a:t>Синтетические -  </a:t>
            </a:r>
            <a:r>
              <a:rPr lang="ru-RU" sz="2400" b="1" dirty="0" err="1"/>
              <a:t>тетрагидроканабиол</a:t>
            </a:r>
            <a:r>
              <a:rPr lang="ru-RU" sz="2400" b="1" dirty="0"/>
              <a:t> и др. за исключением препарата </a:t>
            </a:r>
            <a:r>
              <a:rPr lang="ru-RU" sz="2400" b="1" dirty="0" err="1"/>
              <a:t>канабидиол</a:t>
            </a:r>
            <a:r>
              <a:rPr lang="ru-RU" sz="2400" b="1" dirty="0"/>
              <a:t>.</a:t>
            </a:r>
          </a:p>
          <a:p>
            <a:pPr marL="0" indent="0" algn="just">
              <a:buNone/>
            </a:pPr>
            <a:endParaRPr lang="ru-RU" sz="2400" b="1" dirty="0"/>
          </a:p>
          <a:p>
            <a:pPr marL="0" indent="0" algn="ctr">
              <a:buNone/>
            </a:pPr>
            <a:r>
              <a:rPr lang="en-US" sz="2400" b="1" dirty="0">
                <a:solidFill>
                  <a:srgbClr val="C00000"/>
                </a:solidFill>
              </a:rPr>
              <a:t>S 9 </a:t>
            </a:r>
            <a:r>
              <a:rPr lang="ru-RU" sz="2400" b="1" dirty="0">
                <a:solidFill>
                  <a:srgbClr val="C00000"/>
                </a:solidFill>
              </a:rPr>
              <a:t> ГЛЮКОКОРТИКОИДЫ</a:t>
            </a:r>
          </a:p>
          <a:p>
            <a:pPr marL="0" indent="0" algn="just">
              <a:buNone/>
            </a:pPr>
            <a:r>
              <a:rPr lang="ru-RU" sz="2400" b="1" dirty="0"/>
              <a:t>Любые  </a:t>
            </a:r>
            <a:r>
              <a:rPr lang="ru-RU" sz="2400" b="1" dirty="0" err="1"/>
              <a:t>глюкокортикоиды</a:t>
            </a:r>
            <a:r>
              <a:rPr lang="ru-RU" sz="2400" b="1" dirty="0"/>
              <a:t> попадают запрещенных субстанций, если применяются </a:t>
            </a:r>
            <a:r>
              <a:rPr lang="ru-RU" sz="2400" b="1" dirty="0" err="1"/>
              <a:t>энтерально</a:t>
            </a:r>
            <a:r>
              <a:rPr lang="ru-RU" sz="2400" b="1" dirty="0"/>
              <a:t> или </a:t>
            </a:r>
            <a:r>
              <a:rPr lang="ru-RU" sz="2400" b="1" dirty="0" err="1"/>
              <a:t>парэнтерально</a:t>
            </a:r>
            <a:r>
              <a:rPr lang="ru-RU" sz="2400" b="1" dirty="0"/>
              <a:t>. Например, кортизон, </a:t>
            </a:r>
            <a:r>
              <a:rPr lang="ru-RU" sz="2400" b="1" dirty="0" smtClean="0"/>
              <a:t>гидрокортизон, </a:t>
            </a:r>
            <a:r>
              <a:rPr lang="ru-RU" sz="2400" b="1" dirty="0"/>
              <a:t>преднизолон, </a:t>
            </a:r>
            <a:r>
              <a:rPr lang="ru-RU" sz="2400" b="1" dirty="0" err="1"/>
              <a:t>триамцинолон</a:t>
            </a:r>
            <a:r>
              <a:rPr lang="ru-RU" sz="2400" b="1" dirty="0"/>
              <a:t> и др.</a:t>
            </a:r>
          </a:p>
          <a:p>
            <a:pPr marL="0" indent="0" algn="just">
              <a:buNone/>
            </a:pPr>
            <a:endParaRPr lang="ru-RU" sz="2400" b="1" dirty="0"/>
          </a:p>
          <a:p>
            <a:pPr marL="0" indent="0" algn="just">
              <a:buNone/>
            </a:pPr>
            <a:endParaRPr lang="ru-RU" sz="2400" b="1" dirty="0"/>
          </a:p>
          <a:p>
            <a:pPr marL="0" indent="0" algn="just">
              <a:buNone/>
            </a:pPr>
            <a:endParaRPr lang="ru-RU" sz="2000" b="1" dirty="0"/>
          </a:p>
          <a:p>
            <a:pPr marL="0" indent="0" algn="just">
              <a:buNone/>
            </a:pPr>
            <a:endParaRPr lang="ru-RU" sz="2000" b="1" dirty="0"/>
          </a:p>
          <a:p>
            <a:pPr marL="0" indent="0" algn="just">
              <a:buNone/>
            </a:pPr>
            <a:endParaRPr lang="ru-RU" sz="2000" b="1" dirty="0"/>
          </a:p>
          <a:p>
            <a:pPr marL="0" indent="0" algn="just">
              <a:buNone/>
            </a:pPr>
            <a:endParaRPr lang="ru-RU" sz="2000" b="1" dirty="0"/>
          </a:p>
          <a:p>
            <a:pPr marL="0" indent="0" algn="just">
              <a:buNone/>
            </a:pPr>
            <a:endParaRPr lang="ru-RU" sz="2000" b="1" dirty="0"/>
          </a:p>
          <a:p>
            <a:pPr marL="0" indent="0" algn="just">
              <a:buNone/>
            </a:pPr>
            <a:endParaRPr lang="ru-RU" sz="2000" b="1" dirty="0"/>
          </a:p>
          <a:p>
            <a:pPr marL="0" indent="0" algn="just">
              <a:buNone/>
            </a:pPr>
            <a:endParaRPr lang="ru-RU" sz="2000" b="1" dirty="0"/>
          </a:p>
          <a:p>
            <a:pPr marL="0" indent="0" algn="just">
              <a:buNone/>
            </a:pPr>
            <a:endParaRPr lang="ru-RU" sz="2000" b="1" dirty="0"/>
          </a:p>
        </p:txBody>
      </p:sp>
    </p:spTree>
    <p:extLst>
      <p:ext uri="{BB962C8B-B14F-4D97-AF65-F5344CB8AC3E}">
        <p14:creationId xmlns:p14="http://schemas.microsoft.com/office/powerpoint/2010/main" val="1647939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507" y="274638"/>
            <a:ext cx="8904194" cy="1143000"/>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800" b="1" dirty="0">
                <a:solidFill>
                  <a:srgbClr val="C00000"/>
                </a:solidFill>
              </a:rPr>
              <a:t>СУБСТАНЦИИ, ЗАПРЕЩЕННЫЕ В ОТДЕЛЬНЫХ ВИДАХ СПОРТА</a:t>
            </a:r>
          </a:p>
        </p:txBody>
      </p:sp>
      <p:sp>
        <p:nvSpPr>
          <p:cNvPr id="3" name="Объект 2"/>
          <p:cNvSpPr>
            <a:spLocks noGrp="1"/>
          </p:cNvSpPr>
          <p:nvPr>
            <p:ph idx="1"/>
          </p:nvPr>
        </p:nvSpPr>
        <p:spPr>
          <a:xfrm>
            <a:off x="506507" y="1447801"/>
            <a:ext cx="8904194" cy="4933529"/>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just">
              <a:buNone/>
            </a:pPr>
            <a:r>
              <a:rPr lang="ru-RU" sz="2000" b="1" dirty="0">
                <a:solidFill>
                  <a:srgbClr val="C00000"/>
                </a:solidFill>
              </a:rPr>
              <a:t>Р 1 БЕТА-БЛОКАТОРЫ</a:t>
            </a:r>
          </a:p>
          <a:p>
            <a:pPr marL="0" indent="0" algn="just">
              <a:buNone/>
            </a:pPr>
            <a:r>
              <a:rPr lang="ru-RU" sz="2000" b="1" dirty="0"/>
              <a:t>    Данные препараты запрещены только в соревновательный период в следующих видах спорта:</a:t>
            </a:r>
          </a:p>
          <a:p>
            <a:pPr marL="0" indent="0" algn="just">
              <a:buNone/>
            </a:pPr>
            <a:r>
              <a:rPr lang="ru-RU" sz="2000" b="1" dirty="0"/>
              <a:t>    автоспорт, бильярдный спорт, </a:t>
            </a:r>
            <a:r>
              <a:rPr lang="ru-RU" sz="2000" b="1" dirty="0" err="1"/>
              <a:t>дартс</a:t>
            </a:r>
            <a:r>
              <a:rPr lang="ru-RU" sz="2000" b="1" dirty="0"/>
              <a:t>, гольф, лыжный спорт, прыжки с трамплина, акробатика, подводное плавание, стрельба, стрельба из лука. В последних двух они также запрещены и во </a:t>
            </a:r>
            <a:r>
              <a:rPr lang="ru-RU" sz="2000" b="1" dirty="0" err="1"/>
              <a:t>внесоревновательный</a:t>
            </a:r>
            <a:r>
              <a:rPr lang="ru-RU" sz="2000" b="1" dirty="0"/>
              <a:t> период.</a:t>
            </a:r>
          </a:p>
          <a:p>
            <a:pPr marL="0" indent="0" algn="just">
              <a:buNone/>
            </a:pPr>
            <a:endParaRPr lang="ru-RU" sz="2000" b="1" dirty="0"/>
          </a:p>
          <a:p>
            <a:pPr marL="0" indent="0" algn="just">
              <a:buNone/>
            </a:pPr>
            <a:endParaRPr lang="ru-RU" sz="2000" b="1" dirty="0"/>
          </a:p>
          <a:p>
            <a:pPr marL="0" indent="0" algn="just">
              <a:buNone/>
            </a:pPr>
            <a:r>
              <a:rPr lang="ru-RU" sz="2000" b="1" dirty="0"/>
              <a:t>   Также внимательно надо относиться  к </a:t>
            </a:r>
            <a:r>
              <a:rPr lang="ru-RU" sz="2000" b="1" dirty="0" err="1"/>
              <a:t>БАДам</a:t>
            </a:r>
            <a:r>
              <a:rPr lang="ru-RU" sz="2000" b="1" dirty="0"/>
              <a:t>, так как  многие из них содержат </a:t>
            </a:r>
            <a:r>
              <a:rPr lang="ru-RU" sz="2000" b="1" dirty="0" err="1"/>
              <a:t>психостимулятор</a:t>
            </a:r>
            <a:r>
              <a:rPr lang="ru-RU" sz="2000" b="1" dirty="0"/>
              <a:t>  </a:t>
            </a:r>
            <a:r>
              <a:rPr lang="ru-RU" sz="2000" b="1" dirty="0" err="1"/>
              <a:t>метилгексанамин</a:t>
            </a:r>
            <a:r>
              <a:rPr lang="ru-RU" sz="2000" b="1" dirty="0"/>
              <a:t> и мочегонные препараты.</a:t>
            </a:r>
          </a:p>
        </p:txBody>
      </p:sp>
    </p:spTree>
    <p:extLst>
      <p:ext uri="{BB962C8B-B14F-4D97-AF65-F5344CB8AC3E}">
        <p14:creationId xmlns:p14="http://schemas.microsoft.com/office/powerpoint/2010/main" val="2582709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5300" y="320040"/>
            <a:ext cx="7842250" cy="732696"/>
          </a:xfrm>
        </p:spPr>
        <p:txBody>
          <a:bodyPr>
            <a:normAutofit/>
          </a:bodyPr>
          <a:lstStyle/>
          <a:p>
            <a:pPr algn="ctr"/>
            <a:r>
              <a:rPr lang="ru-RU" sz="3200" dirty="0" smtClean="0"/>
              <a:t>Как  проверить </a:t>
            </a:r>
            <a:r>
              <a:rPr lang="ru-RU" sz="3200" dirty="0"/>
              <a:t>л</a:t>
            </a:r>
            <a:r>
              <a:rPr lang="ru-RU" sz="3200" dirty="0" smtClean="0"/>
              <a:t>екарство?</a:t>
            </a:r>
            <a:endParaRPr lang="ru-RU" sz="3200" dirty="0"/>
          </a:p>
        </p:txBody>
      </p:sp>
      <p:sp>
        <p:nvSpPr>
          <p:cNvPr id="2" name="Объект 1"/>
          <p:cNvSpPr>
            <a:spLocks noGrp="1"/>
          </p:cNvSpPr>
          <p:nvPr>
            <p:ph idx="1"/>
          </p:nvPr>
        </p:nvSpPr>
        <p:spPr>
          <a:xfrm>
            <a:off x="200472" y="1196752"/>
            <a:ext cx="8640960" cy="4929411"/>
          </a:xfrm>
        </p:spPr>
        <p:txBody>
          <a:bodyPr>
            <a:normAutofit/>
          </a:bodyPr>
          <a:lstStyle/>
          <a:p>
            <a:endParaRPr lang="ru-RU" dirty="0" smtClean="0"/>
          </a:p>
          <a:p>
            <a:pPr marL="0" indent="0">
              <a:buNone/>
            </a:pPr>
            <a:r>
              <a:rPr lang="ru-RU" sz="3200" dirty="0" smtClean="0">
                <a:effectLst>
                  <a:outerShdw blurRad="38100" dist="38100" dir="2700000" algn="tl">
                    <a:srgbClr val="000000">
                      <a:alpha val="43137"/>
                    </a:srgbClr>
                  </a:outerShdw>
                </a:effectLst>
              </a:rPr>
              <a:t>Интернет-сервис РУСАДА </a:t>
            </a:r>
            <a:r>
              <a:rPr lang="en-US" sz="3200" dirty="0" smtClean="0">
                <a:effectLst>
                  <a:outerShdw blurRad="38100" dist="38100" dir="2700000" algn="tl">
                    <a:srgbClr val="000000">
                      <a:alpha val="43137"/>
                    </a:srgbClr>
                  </a:outerShdw>
                </a:effectLst>
              </a:rPr>
              <a:t>rusada.ru</a:t>
            </a:r>
            <a:r>
              <a:rPr lang="ru-RU" sz="3200" dirty="0" smtClean="0">
                <a:effectLst>
                  <a:outerShdw blurRad="38100" dist="38100" dir="2700000" algn="tl">
                    <a:srgbClr val="000000">
                      <a:alpha val="43137"/>
                    </a:srgbClr>
                  </a:outerShdw>
                </a:effectLst>
              </a:rPr>
              <a:t> - раздел «Препараты»                          «Проверить лекарство»</a:t>
            </a:r>
          </a:p>
          <a:p>
            <a:pPr marL="0" indent="0">
              <a:buNone/>
            </a:pPr>
            <a:endParaRPr lang="ru-RU" sz="3200" dirty="0">
              <a:effectLst>
                <a:outerShdw blurRad="38100" dist="38100" dir="2700000" algn="tl">
                  <a:srgbClr val="000000">
                    <a:alpha val="43137"/>
                  </a:srgbClr>
                </a:outerShdw>
              </a:effectLst>
            </a:endParaRPr>
          </a:p>
          <a:p>
            <a:pPr marL="0" indent="0">
              <a:buNone/>
            </a:pPr>
            <a:r>
              <a:rPr lang="ru-RU" sz="3200" dirty="0" smtClean="0">
                <a:effectLst>
                  <a:outerShdw blurRad="38100" dist="38100" dir="2700000" algn="tl">
                    <a:srgbClr val="000000">
                      <a:alpha val="43137"/>
                    </a:srgbClr>
                  </a:outerShdw>
                </a:effectLst>
              </a:rPr>
              <a:t>Мобильное </a:t>
            </a:r>
            <a:r>
              <a:rPr lang="ru-RU" sz="3200" dirty="0">
                <a:effectLst>
                  <a:outerShdw blurRad="38100" dist="38100" dir="2700000" algn="tl">
                    <a:srgbClr val="000000">
                      <a:alpha val="43137"/>
                    </a:srgbClr>
                  </a:outerShdw>
                </a:effectLst>
              </a:rPr>
              <a:t>приложение Антидопинг ПРО, с помощью которого можно проверить препарат по штрих-коду на упаковке.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3760" y="-2475656"/>
            <a:ext cx="18288000" cy="1028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Прямоугольник 4"/>
          <p:cNvSpPr/>
          <p:nvPr/>
        </p:nvSpPr>
        <p:spPr>
          <a:xfrm>
            <a:off x="488504" y="116632"/>
            <a:ext cx="7992888" cy="353943"/>
          </a:xfrm>
          <a:prstGeom prst="rect">
            <a:avLst/>
          </a:prstGeom>
        </p:spPr>
        <p:txBody>
          <a:bodyPr wrap="square">
            <a:spAutoFit/>
          </a:bodyPr>
          <a:lstStyle/>
          <a:p>
            <a:pPr algn="ctr"/>
            <a:endParaRPr lang="ru-RU" b="1" dirty="0">
              <a:effectLst>
                <a:outerShdw blurRad="38100" dist="38100" dir="2700000" algn="tl">
                  <a:srgbClr val="000000">
                    <a:alpha val="43137"/>
                  </a:srgbClr>
                </a:outerShdw>
              </a:effectLst>
            </a:endParaRPr>
          </a:p>
        </p:txBody>
      </p:sp>
      <p:sp>
        <p:nvSpPr>
          <p:cNvPr id="7" name="Стрелка вправо 6"/>
          <p:cNvSpPr/>
          <p:nvPr/>
        </p:nvSpPr>
        <p:spPr>
          <a:xfrm>
            <a:off x="4520952" y="2184518"/>
            <a:ext cx="48920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958966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95301" y="1268766"/>
            <a:ext cx="8826186" cy="5040558"/>
          </a:xfrm>
        </p:spPr>
        <p:style>
          <a:lnRef idx="1">
            <a:schemeClr val="accent3"/>
          </a:lnRef>
          <a:fillRef idx="2">
            <a:schemeClr val="accent3"/>
          </a:fillRef>
          <a:effectRef idx="1">
            <a:schemeClr val="accent3"/>
          </a:effectRef>
          <a:fontRef idx="minor">
            <a:schemeClr val="dk1"/>
          </a:fontRef>
        </p:style>
        <p:txBody>
          <a:bodyPr>
            <a:normAutofit fontScale="92500" lnSpcReduction="10000"/>
          </a:bodyPr>
          <a:lstStyle/>
          <a:p>
            <a:pPr marL="0" indent="0" algn="ctr">
              <a:buNone/>
            </a:pPr>
            <a:r>
              <a:rPr lang="ru-RU" sz="2400" b="1" dirty="0">
                <a:effectLst>
                  <a:outerShdw blurRad="38100" dist="38100" dir="2700000" algn="tl">
                    <a:srgbClr val="000000">
                      <a:alpha val="43137"/>
                    </a:srgbClr>
                  </a:outerShdw>
                </a:effectLst>
              </a:rPr>
              <a:t>Виды нарушений антидопинговых правил (Ст.2 Всемирного  Антидопингового  Кодекса):</a:t>
            </a:r>
          </a:p>
          <a:p>
            <a:r>
              <a:rPr lang="ru-RU" sz="2400" b="1" dirty="0">
                <a:effectLst>
                  <a:outerShdw blurRad="38100" dist="38100" dir="2700000" algn="tl">
                    <a:srgbClr val="000000">
                      <a:alpha val="43137"/>
                    </a:srgbClr>
                  </a:outerShdw>
                </a:effectLst>
              </a:rPr>
              <a:t>Наличие запрещенной субстанции в пробе;</a:t>
            </a:r>
          </a:p>
          <a:p>
            <a:r>
              <a:rPr lang="ru-RU" sz="2400" b="1" dirty="0">
                <a:effectLst>
                  <a:outerShdw blurRad="38100" dist="38100" dir="2700000" algn="tl">
                    <a:srgbClr val="000000">
                      <a:alpha val="43137"/>
                    </a:srgbClr>
                  </a:outerShdw>
                </a:effectLst>
              </a:rPr>
              <a:t>Использование или попытка использования запрещенной субстанции или метода;</a:t>
            </a:r>
          </a:p>
          <a:p>
            <a:r>
              <a:rPr lang="ru-RU" sz="2400" b="1" dirty="0">
                <a:effectLst>
                  <a:outerShdw blurRad="38100" dist="38100" dir="2700000" algn="tl">
                    <a:srgbClr val="000000">
                      <a:alpha val="43137"/>
                    </a:srgbClr>
                  </a:outerShdw>
                </a:effectLst>
              </a:rPr>
              <a:t>Уклонение, отказ или неявка на процедуру сдачи пробы;</a:t>
            </a:r>
          </a:p>
          <a:p>
            <a:r>
              <a:rPr lang="ru-RU" sz="2400" b="1" dirty="0">
                <a:effectLst>
                  <a:outerShdw blurRad="38100" dist="38100" dir="2700000" algn="tl">
                    <a:srgbClr val="000000">
                      <a:alpha val="43137"/>
                    </a:srgbClr>
                  </a:outerShdw>
                </a:effectLst>
              </a:rPr>
              <a:t>Нарушение 3-х правил доступности в течение 12 месяцев;</a:t>
            </a:r>
          </a:p>
          <a:p>
            <a:r>
              <a:rPr lang="ru-RU" sz="2400" b="1" dirty="0">
                <a:effectLst>
                  <a:outerShdw blurRad="38100" dist="38100" dir="2700000" algn="tl">
                    <a:srgbClr val="000000">
                      <a:alpha val="43137"/>
                    </a:srgbClr>
                  </a:outerShdw>
                </a:effectLst>
              </a:rPr>
              <a:t>Фальсификация или попытка фальсификации;</a:t>
            </a:r>
          </a:p>
          <a:p>
            <a:r>
              <a:rPr lang="ru-RU" sz="2400" b="1" dirty="0">
                <a:effectLst>
                  <a:outerShdw blurRad="38100" dist="38100" dir="2700000" algn="tl">
                    <a:srgbClr val="000000">
                      <a:alpha val="43137"/>
                    </a:srgbClr>
                  </a:outerShdw>
                </a:effectLst>
              </a:rPr>
              <a:t>Обладание запрещенной </a:t>
            </a:r>
            <a:r>
              <a:rPr lang="ru-RU" sz="2400" b="1" dirty="0" smtClean="0">
                <a:effectLst>
                  <a:outerShdw blurRad="38100" dist="38100" dir="2700000" algn="tl">
                    <a:srgbClr val="000000">
                      <a:alpha val="43137"/>
                    </a:srgbClr>
                  </a:outerShdw>
                </a:effectLst>
              </a:rPr>
              <a:t>субстанцией </a:t>
            </a:r>
            <a:r>
              <a:rPr lang="ru-RU" sz="2400" b="1" dirty="0">
                <a:effectLst>
                  <a:outerShdw blurRad="38100" dist="38100" dir="2700000" algn="tl">
                    <a:srgbClr val="000000">
                      <a:alpha val="43137"/>
                    </a:srgbClr>
                  </a:outerShdw>
                </a:effectLst>
              </a:rPr>
              <a:t>или </a:t>
            </a:r>
            <a:r>
              <a:rPr lang="ru-RU" sz="2400" b="1" dirty="0" smtClean="0">
                <a:effectLst>
                  <a:outerShdw blurRad="38100" dist="38100" dir="2700000" algn="tl">
                    <a:srgbClr val="000000">
                      <a:alpha val="43137"/>
                    </a:srgbClr>
                  </a:outerShdw>
                </a:effectLst>
              </a:rPr>
              <a:t>методом;</a:t>
            </a:r>
            <a:endParaRPr lang="ru-RU" sz="2400" b="1" dirty="0">
              <a:effectLst>
                <a:outerShdw blurRad="38100" dist="38100" dir="2700000" algn="tl">
                  <a:srgbClr val="000000">
                    <a:alpha val="43137"/>
                  </a:srgbClr>
                </a:outerShdw>
              </a:effectLst>
            </a:endParaRPr>
          </a:p>
          <a:p>
            <a:r>
              <a:rPr lang="ru-RU" sz="2400" b="1" dirty="0">
                <a:effectLst>
                  <a:outerShdw blurRad="38100" dist="38100" dir="2700000" algn="tl">
                    <a:srgbClr val="000000">
                      <a:alpha val="43137"/>
                    </a:srgbClr>
                  </a:outerShdw>
                </a:effectLst>
              </a:rPr>
              <a:t>Распространение или попытка распространения;</a:t>
            </a:r>
          </a:p>
          <a:p>
            <a:r>
              <a:rPr lang="ru-RU" sz="2400" b="1" dirty="0">
                <a:effectLst>
                  <a:outerShdw blurRad="38100" dist="38100" dir="2700000" algn="tl">
                    <a:srgbClr val="000000">
                      <a:alpha val="43137"/>
                    </a:srgbClr>
                  </a:outerShdw>
                </a:effectLst>
              </a:rPr>
              <a:t>Назначение или попытка назначения;</a:t>
            </a:r>
          </a:p>
          <a:p>
            <a:r>
              <a:rPr lang="ru-RU" sz="2400" b="1" dirty="0">
                <a:effectLst>
                  <a:outerShdw blurRad="38100" dist="38100" dir="2700000" algn="tl">
                    <a:srgbClr val="000000">
                      <a:alpha val="43137"/>
                    </a:srgbClr>
                  </a:outerShdw>
                </a:effectLst>
              </a:rPr>
              <a:t>Соучастие;</a:t>
            </a:r>
          </a:p>
          <a:p>
            <a:r>
              <a:rPr lang="ru-RU" sz="2400" b="1" dirty="0" smtClean="0">
                <a:effectLst>
                  <a:outerShdw blurRad="38100" dist="38100" dir="2700000" algn="tl">
                    <a:srgbClr val="000000">
                      <a:alpha val="43137"/>
                    </a:srgbClr>
                  </a:outerShdw>
                </a:effectLst>
              </a:rPr>
              <a:t>Запрещенное  </a:t>
            </a:r>
            <a:r>
              <a:rPr lang="ru-RU" sz="2400" b="1" dirty="0">
                <a:effectLst>
                  <a:outerShdw blurRad="38100" dist="38100" dir="2700000" algn="tl">
                    <a:srgbClr val="000000">
                      <a:alpha val="43137"/>
                    </a:srgbClr>
                  </a:outerShdw>
                </a:effectLst>
              </a:rPr>
              <a:t>сотрудничество.</a:t>
            </a:r>
          </a:p>
        </p:txBody>
      </p:sp>
      <p:sp>
        <p:nvSpPr>
          <p:cNvPr id="5" name="Прямоугольник 4"/>
          <p:cNvSpPr/>
          <p:nvPr/>
        </p:nvSpPr>
        <p:spPr>
          <a:xfrm>
            <a:off x="344488" y="188640"/>
            <a:ext cx="8928992" cy="954107"/>
          </a:xfrm>
          <a:prstGeom prst="rect">
            <a:avLst/>
          </a:prstGeom>
        </p:spPr>
        <p:txBody>
          <a:bodyPr wrap="square">
            <a:spAutoFit/>
          </a:bodyPr>
          <a:lstStyle/>
          <a:p>
            <a:pPr algn="ctr"/>
            <a:r>
              <a:rPr lang="ru-RU" sz="2800" dirty="0">
                <a:effectLst>
                  <a:outerShdw blurRad="38100" dist="38100" dir="2700000" algn="tl">
                    <a:srgbClr val="000000">
                      <a:alpha val="43137"/>
                    </a:srgbClr>
                  </a:outerShdw>
                </a:effectLst>
              </a:rPr>
              <a:t>Допинг – это нарушение одного или нескольких антидопинговых правил.</a:t>
            </a:r>
          </a:p>
        </p:txBody>
      </p:sp>
    </p:spTree>
    <p:extLst>
      <p:ext uri="{BB962C8B-B14F-4D97-AF65-F5344CB8AC3E}">
        <p14:creationId xmlns:p14="http://schemas.microsoft.com/office/powerpoint/2010/main" val="3307510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516" y="274640"/>
            <a:ext cx="8892988" cy="850106"/>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800" b="1" dirty="0">
                <a:solidFill>
                  <a:srgbClr val="C00000"/>
                </a:solidFill>
              </a:rPr>
              <a:t>ТЕРАПЕВТИЧЕСКОЕ ИСПОЛЬЗОВАНИЕ</a:t>
            </a:r>
          </a:p>
        </p:txBody>
      </p:sp>
      <p:sp>
        <p:nvSpPr>
          <p:cNvPr id="3" name="Объект 2"/>
          <p:cNvSpPr>
            <a:spLocks noGrp="1"/>
          </p:cNvSpPr>
          <p:nvPr>
            <p:ph idx="1"/>
          </p:nvPr>
        </p:nvSpPr>
        <p:spPr>
          <a:xfrm>
            <a:off x="584516" y="1124747"/>
            <a:ext cx="8892988" cy="5256584"/>
          </a:xfrm>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p>
            <a:pPr marL="0" indent="0" algn="just">
              <a:buNone/>
            </a:pPr>
            <a:r>
              <a:rPr lang="ru-RU" sz="2400" dirty="0"/>
              <a:t>       </a:t>
            </a:r>
          </a:p>
          <a:p>
            <a:pPr marL="0" indent="0">
              <a:buNone/>
            </a:pPr>
            <a:r>
              <a:rPr lang="en-US" dirty="0" smtClean="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Разрешение </a:t>
            </a:r>
            <a:r>
              <a:rPr lang="ru-RU" b="1" dirty="0">
                <a:effectLst>
                  <a:outerShdw blurRad="38100" dist="38100" dir="2700000" algn="tl">
                    <a:srgbClr val="000000">
                      <a:alpha val="43137"/>
                    </a:srgbClr>
                  </a:outerShdw>
                </a:effectLst>
              </a:rPr>
              <a:t>на терапевтическое использование (ТИ) — это разрешение, которое выдается спортсмену в случае, когда по медицинским показаниям ему необходим прием средств или использование методов из запрещенного списка. </a:t>
            </a:r>
          </a:p>
          <a:p>
            <a:pPr marL="0" indent="0">
              <a:buNone/>
            </a:pPr>
            <a:r>
              <a:rPr lang="en-US" b="1" dirty="0" smtClean="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Запрос </a:t>
            </a:r>
            <a:r>
              <a:rPr lang="ru-RU" b="1" dirty="0">
                <a:effectLst>
                  <a:outerShdw blurRad="38100" dist="38100" dir="2700000" algn="tl">
                    <a:srgbClr val="000000">
                      <a:alpha val="43137"/>
                    </a:srgbClr>
                  </a:outerShdw>
                </a:effectLst>
              </a:rPr>
              <a:t>должен содержать документальное обоснование целесообразности использования препарата, содержащего запрещенную субстанцию. Спортсмены национального уровня должны подавать запрос в РУСАДА. Спортсмены международного уровня должны подавать запрос в международную федерацию.</a:t>
            </a:r>
          </a:p>
          <a:p>
            <a:pPr marL="0" indent="0" algn="just">
              <a:buNone/>
            </a:pPr>
            <a:r>
              <a:rPr lang="en-US" dirty="0" smtClean="0"/>
              <a:t>	</a:t>
            </a:r>
            <a:r>
              <a:rPr lang="ru-RU" b="1" dirty="0" smtClean="0">
                <a:effectLst>
                  <a:outerShdw blurRad="38100" dist="38100" dir="2700000" algn="tl">
                    <a:srgbClr val="000000">
                      <a:alpha val="43137"/>
                    </a:srgbClr>
                  </a:outerShdw>
                </a:effectLst>
              </a:rPr>
              <a:t>Спортсмены</a:t>
            </a:r>
            <a:r>
              <a:rPr lang="ru-RU" b="1" dirty="0">
                <a:effectLst>
                  <a:outerShdw blurRad="38100" dist="38100" dir="2700000" algn="tl">
                    <a:srgbClr val="000000">
                      <a:alpha val="43137"/>
                    </a:srgbClr>
                  </a:outerShdw>
                </a:effectLst>
              </a:rPr>
              <a:t>, которые не являются спортсменами национального и международного уровней не обязаны подавать запрос на ТИ заранее и имеют право подать ретроактивные запросы на ТИ в течение пяти рабочих дней после получения уведомления о неблагоприятном результате анализа.</a:t>
            </a:r>
          </a:p>
          <a:p>
            <a:pPr marL="0" indent="0" algn="just">
              <a:buNone/>
            </a:pPr>
            <a:endParaRPr lang="ru-RU" sz="2400" b="1" dirty="0"/>
          </a:p>
        </p:txBody>
      </p:sp>
    </p:spTree>
    <p:extLst>
      <p:ext uri="{BB962C8B-B14F-4D97-AF65-F5344CB8AC3E}">
        <p14:creationId xmlns:p14="http://schemas.microsoft.com/office/powerpoint/2010/main" val="1420330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4516" y="274641"/>
            <a:ext cx="8892988" cy="77809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800" b="1" dirty="0">
                <a:solidFill>
                  <a:srgbClr val="C00000"/>
                </a:solidFill>
              </a:rPr>
              <a:t>КРИТЕРИИ </a:t>
            </a:r>
            <a:r>
              <a:rPr lang="ru-RU" sz="2800" b="1" dirty="0" smtClean="0">
                <a:solidFill>
                  <a:srgbClr val="C00000"/>
                </a:solidFill>
              </a:rPr>
              <a:t>получения  </a:t>
            </a:r>
            <a:r>
              <a:rPr lang="ru-RU" sz="2800" b="1" dirty="0">
                <a:solidFill>
                  <a:srgbClr val="C00000"/>
                </a:solidFill>
              </a:rPr>
              <a:t>ТИ</a:t>
            </a:r>
          </a:p>
        </p:txBody>
      </p:sp>
      <p:sp>
        <p:nvSpPr>
          <p:cNvPr id="3" name="Объект 2"/>
          <p:cNvSpPr>
            <a:spLocks noGrp="1"/>
          </p:cNvSpPr>
          <p:nvPr>
            <p:ph idx="1"/>
          </p:nvPr>
        </p:nvSpPr>
        <p:spPr>
          <a:xfrm>
            <a:off x="584516" y="1052737"/>
            <a:ext cx="8892988" cy="5256584"/>
          </a:xfrm>
        </p:spPr>
        <p:style>
          <a:lnRef idx="1">
            <a:schemeClr val="accent3"/>
          </a:lnRef>
          <a:fillRef idx="2">
            <a:schemeClr val="accent3"/>
          </a:fillRef>
          <a:effectRef idx="1">
            <a:schemeClr val="accent3"/>
          </a:effectRef>
          <a:fontRef idx="minor">
            <a:schemeClr val="dk1"/>
          </a:fontRef>
        </p:style>
        <p:txBody>
          <a:bodyPr>
            <a:normAutofit fontScale="77500" lnSpcReduction="20000"/>
          </a:bodyPr>
          <a:lstStyle/>
          <a:p>
            <a:pPr marL="0" indent="0">
              <a:buNone/>
            </a:pPr>
            <a:r>
              <a:rPr lang="ru-RU" dirty="0"/>
              <a:t>- </a:t>
            </a:r>
            <a:r>
              <a:rPr lang="ru-RU" b="1" dirty="0">
                <a:effectLst>
                  <a:outerShdw blurRad="38100" dist="38100" dir="2700000" algn="tl">
                    <a:srgbClr val="000000">
                      <a:alpha val="43137"/>
                    </a:srgbClr>
                  </a:outerShdw>
                </a:effectLst>
              </a:rPr>
              <a:t>Запрещенная субстанция и/или запрещенный метод необходимы для лечения острого или хронического заболевания и неприменение данной запрещенной субстанции и/или запрещенного метода приведет к значительному ухудшению состояния здоровья спортсмена.</a:t>
            </a:r>
          </a:p>
          <a:p>
            <a:pPr marL="0" indent="0">
              <a:buNone/>
            </a:pPr>
            <a:r>
              <a:rPr lang="ru-RU" b="1" dirty="0">
                <a:effectLst>
                  <a:outerShdw blurRad="38100" dist="38100" dir="2700000" algn="tl">
                    <a:srgbClr val="000000">
                      <a:alpha val="43137"/>
                    </a:srgbClr>
                  </a:outerShdw>
                </a:effectLst>
              </a:rPr>
              <a:t>- Терапевтическое использование запрещенной субстанции или запрещенного метода крайне маловероятно может привести к дополнительному улучшению спортивного результата, кроме ожидаемого улучшения состояния здоровья спортсмена после проведенного лечения острого или хронического заболевания.</a:t>
            </a:r>
          </a:p>
          <a:p>
            <a:pPr marL="0" indent="0">
              <a:buNone/>
            </a:pPr>
            <a:r>
              <a:rPr lang="ru-RU" b="1" dirty="0">
                <a:effectLst>
                  <a:outerShdw blurRad="38100" dist="38100" dir="2700000" algn="tl">
                    <a:srgbClr val="000000">
                      <a:alpha val="43137"/>
                    </a:srgbClr>
                  </a:outerShdw>
                </a:effectLst>
              </a:rPr>
              <a:t>- Отсутствие разумной терапевтической альтернативы использованию запрещенной субстанции и/или запрещенного метода.</a:t>
            </a:r>
          </a:p>
          <a:p>
            <a:pPr marL="0" indent="0">
              <a:buNone/>
            </a:pPr>
            <a:r>
              <a:rPr lang="ru-RU" b="1" dirty="0">
                <a:effectLst>
                  <a:outerShdw blurRad="38100" dist="38100" dir="2700000" algn="tl">
                    <a:srgbClr val="000000">
                      <a:alpha val="43137"/>
                    </a:srgbClr>
                  </a:outerShdw>
                </a:effectLst>
              </a:rPr>
              <a:t>- Необходимость использования запрещенной субстанции или запрещенного метода не является следствием, полностью или частично, предыдущего использования (без получения разрешения) субстанции или метода, запрещенных на момент их </a:t>
            </a:r>
            <a:r>
              <a:rPr lang="ru-RU" b="1" dirty="0" smtClean="0">
                <a:effectLst>
                  <a:outerShdw blurRad="38100" dist="38100" dir="2700000" algn="tl">
                    <a:srgbClr val="000000">
                      <a:alpha val="43137"/>
                    </a:srgbClr>
                  </a:outerShdw>
                </a:effectLst>
              </a:rPr>
              <a:t>использования.</a:t>
            </a:r>
            <a:endParaRPr lang="ru-RU" b="1" dirty="0">
              <a:effectLst>
                <a:outerShdw blurRad="38100" dist="38100" dir="2700000" algn="tl">
                  <a:srgbClr val="000000">
                    <a:alpha val="43137"/>
                  </a:srgbClr>
                </a:outerShdw>
              </a:effectLst>
            </a:endParaRPr>
          </a:p>
          <a:p>
            <a:pPr marL="0" indent="0">
              <a:buNone/>
            </a:pPr>
            <a:endParaRPr lang="ru-RU" sz="2400" b="1" dirty="0"/>
          </a:p>
          <a:p>
            <a:endParaRPr lang="ru-RU" sz="2400" dirty="0"/>
          </a:p>
        </p:txBody>
      </p:sp>
    </p:spTree>
    <p:extLst>
      <p:ext uri="{BB962C8B-B14F-4D97-AF65-F5344CB8AC3E}">
        <p14:creationId xmlns:p14="http://schemas.microsoft.com/office/powerpoint/2010/main" val="2852650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6507" y="476674"/>
            <a:ext cx="8904194" cy="5904656"/>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lgn="just">
              <a:buNone/>
            </a:pPr>
            <a:r>
              <a:rPr lang="ru-RU" sz="2400" b="1" dirty="0">
                <a:solidFill>
                  <a:srgbClr val="FF0000"/>
                </a:solidFill>
              </a:rPr>
              <a:t>   </a:t>
            </a:r>
          </a:p>
          <a:p>
            <a:pPr marL="0" indent="0" algn="just">
              <a:buNone/>
            </a:pPr>
            <a:r>
              <a:rPr lang="ru-RU" sz="2400" b="1" u="sng" dirty="0">
                <a:solidFill>
                  <a:srgbClr val="C00000"/>
                </a:solidFill>
              </a:rPr>
              <a:t>     </a:t>
            </a:r>
            <a:r>
              <a:rPr lang="ru-RU" sz="2800" b="1" u="sng" dirty="0">
                <a:solidFill>
                  <a:srgbClr val="C00000"/>
                </a:solidFill>
                <a:effectLst>
                  <a:outerShdw blurRad="38100" dist="38100" dir="2700000" algn="tl">
                    <a:srgbClr val="000000">
                      <a:alpha val="43137"/>
                    </a:srgbClr>
                  </a:outerShdw>
                </a:effectLst>
              </a:rPr>
              <a:t>Запрос на ТИ </a:t>
            </a:r>
            <a:r>
              <a:rPr lang="ru-RU" sz="2400" b="1" dirty="0">
                <a:solidFill>
                  <a:schemeClr val="tx1"/>
                </a:solidFill>
                <a:effectLst>
                  <a:outerShdw blurRad="38100" dist="38100" dir="2700000" algn="tl">
                    <a:srgbClr val="000000">
                      <a:alpha val="43137"/>
                    </a:srgbClr>
                  </a:outerShdw>
                </a:effectLst>
              </a:rPr>
              <a:t>должен быть подан до начала приема запрещенной субстанции или использования запрещенного метода как только возникла такая </a:t>
            </a:r>
            <a:r>
              <a:rPr lang="ru-RU" sz="2400" b="1" dirty="0" smtClean="0">
                <a:solidFill>
                  <a:schemeClr val="tx1"/>
                </a:solidFill>
                <a:effectLst>
                  <a:outerShdw blurRad="38100" dist="38100" dir="2700000" algn="tl">
                    <a:srgbClr val="000000">
                      <a:alpha val="43137"/>
                    </a:srgbClr>
                  </a:outerShdw>
                </a:effectLst>
              </a:rPr>
              <a:t>необходимость, за 30 дней  до соревновательного периода.</a:t>
            </a:r>
            <a:endParaRPr lang="ru-RU" sz="2400" b="1" dirty="0">
              <a:solidFill>
                <a:schemeClr val="tx1"/>
              </a:solidFill>
              <a:effectLst>
                <a:outerShdw blurRad="38100" dist="38100" dir="2700000" algn="tl">
                  <a:srgbClr val="000000">
                    <a:alpha val="43137"/>
                  </a:srgbClr>
                </a:outerShdw>
              </a:effectLst>
            </a:endParaRPr>
          </a:p>
          <a:p>
            <a:pPr marL="0" indent="0" algn="just">
              <a:buNone/>
            </a:pPr>
            <a:r>
              <a:rPr lang="ru-RU" sz="2400" b="1" dirty="0">
                <a:effectLst>
                  <a:outerShdw blurRad="38100" dist="38100" dir="2700000" algn="tl">
                    <a:srgbClr val="000000">
                      <a:alpha val="43137"/>
                    </a:srgbClr>
                  </a:outerShdw>
                </a:effectLst>
              </a:rPr>
              <a:t>    С 2008 года в РУСАДА работает  Комитет по терапевтическому использованию, который рассматривает запросы и принимает решения по использованию запрещенных субстанций и методов.</a:t>
            </a:r>
          </a:p>
          <a:p>
            <a:pPr marL="0" indent="0" algn="just">
              <a:buNone/>
            </a:pPr>
            <a:r>
              <a:rPr lang="ru-RU" sz="2400" b="1" dirty="0" smtClean="0">
                <a:effectLst>
                  <a:outerShdw blurRad="38100" dist="38100" dir="2700000" algn="tl">
                    <a:srgbClr val="000000">
                      <a:alpha val="43137"/>
                    </a:srgbClr>
                  </a:outerShdw>
                </a:effectLst>
              </a:rPr>
              <a:t>          Сроки </a:t>
            </a:r>
            <a:r>
              <a:rPr lang="ru-RU" sz="2400" b="1" dirty="0">
                <a:effectLst>
                  <a:outerShdw blurRad="38100" dist="38100" dir="2700000" algn="tl">
                    <a:srgbClr val="000000">
                      <a:alpha val="43137"/>
                    </a:srgbClr>
                  </a:outerShdw>
                </a:effectLst>
              </a:rPr>
              <a:t>рассмотрения </a:t>
            </a:r>
            <a:r>
              <a:rPr lang="ru-RU" sz="2400" b="1" dirty="0" smtClean="0">
                <a:effectLst>
                  <a:outerShdw blurRad="38100" dist="38100" dir="2700000" algn="tl">
                    <a:srgbClr val="000000">
                      <a:alpha val="43137"/>
                    </a:srgbClr>
                  </a:outerShdw>
                </a:effectLst>
              </a:rPr>
              <a:t>в среднем </a:t>
            </a:r>
            <a:r>
              <a:rPr lang="ru-RU" sz="2400" b="1" dirty="0">
                <a:effectLst>
                  <a:outerShdw blurRad="38100" dist="38100" dir="2700000" algn="tl">
                    <a:srgbClr val="000000">
                      <a:alpha val="43137"/>
                    </a:srgbClr>
                  </a:outerShdw>
                </a:effectLst>
              </a:rPr>
              <a:t>до </a:t>
            </a:r>
            <a:r>
              <a:rPr lang="ru-RU" sz="2400" b="1" dirty="0" smtClean="0">
                <a:effectLst>
                  <a:outerShdw blurRad="38100" dist="38100" dir="2700000" algn="tl">
                    <a:srgbClr val="000000">
                      <a:alpha val="43137"/>
                    </a:srgbClr>
                  </a:outerShdw>
                </a:effectLst>
              </a:rPr>
              <a:t>21  дня.</a:t>
            </a:r>
            <a:r>
              <a:rPr lang="ru-RU" sz="2400" dirty="0">
                <a:effectLst>
                  <a:outerShdw blurRad="38100" dist="38100" dir="2700000" algn="tl">
                    <a:srgbClr val="000000">
                      <a:alpha val="43137"/>
                    </a:srgbClr>
                  </a:outerShdw>
                </a:effectLst>
              </a:rPr>
              <a:t> </a:t>
            </a:r>
            <a:endParaRPr lang="ru-RU" sz="2400" dirty="0" smtClean="0">
              <a:effectLst>
                <a:outerShdw blurRad="38100" dist="38100" dir="2700000" algn="tl">
                  <a:srgbClr val="000000">
                    <a:alpha val="43137"/>
                  </a:srgbClr>
                </a:outerShdw>
              </a:effectLst>
            </a:endParaRPr>
          </a:p>
          <a:p>
            <a:pPr marL="0" indent="0" algn="just">
              <a:buNone/>
            </a:pPr>
            <a:r>
              <a:rPr lang="ru-RU" sz="2400" b="1" dirty="0">
                <a:effectLst>
                  <a:outerShdw blurRad="38100" dist="38100" dir="2700000" algn="tl">
                    <a:srgbClr val="000000">
                      <a:alpha val="43137"/>
                    </a:srgbClr>
                  </a:outerShdw>
                </a:effectLst>
              </a:rPr>
              <a:t>	</a:t>
            </a:r>
            <a:r>
              <a:rPr lang="ru-RU" sz="2400" b="1" dirty="0" smtClean="0">
                <a:effectLst>
                  <a:outerShdw blurRad="38100" dist="38100" dir="2700000" algn="tl">
                    <a:srgbClr val="000000">
                      <a:alpha val="43137"/>
                    </a:srgbClr>
                  </a:outerShdw>
                </a:effectLst>
              </a:rPr>
              <a:t>Решение </a:t>
            </a:r>
            <a:r>
              <a:rPr lang="ru-RU" sz="2400" b="1" dirty="0">
                <a:effectLst>
                  <a:outerShdw blurRad="38100" dist="38100" dir="2700000" algn="tl">
                    <a:srgbClr val="000000">
                      <a:alpha val="43137"/>
                    </a:srgbClr>
                  </a:outerShdw>
                </a:effectLst>
              </a:rPr>
              <a:t>КТИ сообщается спортсмену в письменной форме и доступно в системе АДАМС. В случае одобрения в разрешении указывается дозировка, частота применения, путь введения и продолжительность применения запрещенной субстанции и (или) запрещенного метода, с указанием клинических обстоятельств, а также любых условий, устанавливаемых в связи с выдачей разрешения. Решение об отказе в выдаче разрешения сопровождается объяснением причин отказа.</a:t>
            </a:r>
          </a:p>
          <a:p>
            <a:pPr marL="0" indent="0" algn="just">
              <a:buNone/>
            </a:pPr>
            <a:endParaRPr lang="ru-RU" sz="2400" b="1" dirty="0"/>
          </a:p>
          <a:p>
            <a:pPr marL="0" indent="0" algn="just">
              <a:buNone/>
            </a:pPr>
            <a:endParaRPr lang="ru-RU" sz="2400" b="1" dirty="0"/>
          </a:p>
          <a:p>
            <a:pPr marL="0" indent="0" algn="just">
              <a:buNone/>
            </a:pPr>
            <a:endParaRPr lang="ru-RU" sz="2400" b="1" dirty="0"/>
          </a:p>
          <a:p>
            <a:pPr marL="0" indent="0" algn="just">
              <a:buNone/>
            </a:pPr>
            <a:endParaRPr lang="ru-RU" sz="2400" b="1" dirty="0"/>
          </a:p>
          <a:p>
            <a:pPr marL="0" indent="0" algn="just">
              <a:buNone/>
            </a:pPr>
            <a:endParaRPr lang="ru-RU" sz="2400" b="1" dirty="0"/>
          </a:p>
        </p:txBody>
      </p:sp>
    </p:spTree>
    <p:extLst>
      <p:ext uri="{BB962C8B-B14F-4D97-AF65-F5344CB8AC3E}">
        <p14:creationId xmlns:p14="http://schemas.microsoft.com/office/powerpoint/2010/main" val="3195710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6507" y="404666"/>
            <a:ext cx="8915400" cy="6048672"/>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endParaRPr lang="ru-RU" sz="2400" b="1" i="1" dirty="0">
              <a:solidFill>
                <a:srgbClr val="C00000"/>
              </a:solidFill>
            </a:endParaRPr>
          </a:p>
          <a:p>
            <a:pPr marL="0" indent="0" algn="ctr">
              <a:buNone/>
            </a:pPr>
            <a:r>
              <a:rPr lang="ru-RU" sz="2800" b="1" dirty="0">
                <a:solidFill>
                  <a:srgbClr val="C00000"/>
                </a:solidFill>
              </a:rPr>
              <a:t>Запрос на ТИ должен включать:</a:t>
            </a:r>
          </a:p>
          <a:p>
            <a:pPr marL="0" indent="0" algn="just">
              <a:buNone/>
            </a:pPr>
            <a:r>
              <a:rPr lang="ru-RU" sz="2000" b="1" dirty="0" smtClean="0"/>
              <a:t>	Уровень </a:t>
            </a:r>
            <a:r>
              <a:rPr lang="ru-RU" sz="2000" b="1" dirty="0"/>
              <a:t>спортсмена, вид спорта, спортивная дисциплина и конкретная позиция или роль спортсмена.</a:t>
            </a:r>
          </a:p>
          <a:p>
            <a:pPr marL="0" indent="0" algn="just">
              <a:buNone/>
            </a:pPr>
            <a:r>
              <a:rPr lang="ru-RU" sz="2000" b="1" dirty="0" smtClean="0"/>
              <a:t>	Любые </a:t>
            </a:r>
            <a:r>
              <a:rPr lang="ru-RU" sz="2000" b="1" dirty="0"/>
              <a:t>предыдущие и (или) текущие запросы на ТИ, орган, их рассмотревший, и его решения.</a:t>
            </a:r>
          </a:p>
          <a:p>
            <a:pPr marL="0" indent="0" algn="just">
              <a:buNone/>
            </a:pPr>
            <a:r>
              <a:rPr lang="ru-RU" sz="2000" b="1" dirty="0" smtClean="0"/>
              <a:t>	Исчерпывающая </a:t>
            </a:r>
            <a:r>
              <a:rPr lang="ru-RU" sz="2000" b="1" dirty="0"/>
              <a:t>информация о заболевании спортсмена, результаты всех обследований и лабораторных анализов, графические и иные изображения, имеющие отношения к заявке.</a:t>
            </a:r>
          </a:p>
          <a:p>
            <a:pPr marL="0" indent="0" algn="just">
              <a:buNone/>
            </a:pPr>
            <a:r>
              <a:rPr lang="ru-RU" sz="2000" b="1" dirty="0" smtClean="0"/>
              <a:t>	Заключение </a:t>
            </a:r>
            <a:r>
              <a:rPr lang="ru-RU" sz="2000" b="1" dirty="0"/>
              <a:t>врача, имеющего соответствующую квалификацию, подтверждающее необходимость использования запрещенной субстанции и (или) метода. Должно быть указано, почему альтернативные, незапрещенные медицинские средства не могут быть использованы.</a:t>
            </a:r>
          </a:p>
          <a:p>
            <a:pPr marL="0" indent="0" algn="just">
              <a:buNone/>
            </a:pPr>
            <a:r>
              <a:rPr lang="ru-RU" sz="2000" b="1" dirty="0" smtClean="0"/>
              <a:t>	Дозировка</a:t>
            </a:r>
            <a:r>
              <a:rPr lang="ru-RU" sz="2000" b="1" dirty="0"/>
              <a:t>, частота, способ приема и продолжительность применения.</a:t>
            </a:r>
          </a:p>
          <a:p>
            <a:pPr marL="0" indent="0" algn="ctr">
              <a:buNone/>
            </a:pPr>
            <a:r>
              <a:rPr lang="ru-RU" sz="1700" b="1" dirty="0"/>
              <a:t>        </a:t>
            </a:r>
            <a:r>
              <a:rPr lang="ru-RU" sz="1700" b="1" dirty="0">
                <a:solidFill>
                  <a:schemeClr val="bg2">
                    <a:lumMod val="50000"/>
                  </a:schemeClr>
                </a:solidFill>
              </a:rPr>
              <a:t>В СЛУЧАЕ ИЗМЕНЕНИЙ  НЕОБХОДИМО ПОДАТЬ НОВЫЙ ЗАПРОС !</a:t>
            </a:r>
          </a:p>
        </p:txBody>
      </p:sp>
    </p:spTree>
    <p:extLst>
      <p:ext uri="{BB962C8B-B14F-4D97-AF65-F5344CB8AC3E}">
        <p14:creationId xmlns:p14="http://schemas.microsoft.com/office/powerpoint/2010/main" val="2183270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128464" y="1196752"/>
            <a:ext cx="8841970" cy="4929411"/>
          </a:xfrm>
        </p:spPr>
        <p:txBody>
          <a:bodyPr>
            <a:normAutofit fontScale="85000" lnSpcReduction="20000"/>
          </a:bodyPr>
          <a:lstStyle/>
          <a:p>
            <a:r>
              <a:rPr lang="ru-RU" dirty="0">
                <a:effectLst>
                  <a:outerShdw blurRad="38100" dist="38100" dir="2700000" algn="tl">
                    <a:srgbClr val="000000">
                      <a:alpha val="43137"/>
                    </a:srgbClr>
                  </a:outerShdw>
                </a:effectLst>
              </a:rPr>
              <a:t>В том случае, когда необходимо оказание срочной медицинской помощи (например, существует угроза жизни спортсмена) и нет времени на оформление разрешения, Международный стандарт по терапевтическому использованию допускает использование запрещенных субстанций для лечения до того, как было получено разрешение на их применение. Также, помимо данной ситуации, допускается использование запрещенных субстанций до момента получения разрешения в случае отсутствия у спортсмена, в силу исключительных обстоятельств, достаточного времени или возможности для того, чтобы подать запрос, а у КТИ — рассмотреть запрос, а также в случаях применения спортсменом немеждународного уровня (или не выступающим на международном спортивном событии, если это оговорено международной федерацией) </a:t>
            </a:r>
            <a:r>
              <a:rPr lang="ru-RU" dirty="0" err="1">
                <a:effectLst>
                  <a:outerShdw blurRad="38100" dist="38100" dir="2700000" algn="tl">
                    <a:srgbClr val="000000">
                      <a:alpha val="43137"/>
                    </a:srgbClr>
                  </a:outerShdw>
                </a:effectLst>
              </a:rPr>
              <a:t>формотерола</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сальбутамола</a:t>
            </a:r>
            <a:r>
              <a:rPr lang="ru-RU" dirty="0">
                <a:effectLst>
                  <a:outerShdw blurRad="38100" dist="38100" dir="2700000" algn="tl">
                    <a:srgbClr val="000000">
                      <a:alpha val="43137"/>
                    </a:srgbClr>
                  </a:outerShdw>
                </a:effectLst>
              </a:rPr>
              <a:t>, </a:t>
            </a:r>
            <a:r>
              <a:rPr lang="ru-RU" dirty="0" err="1">
                <a:effectLst>
                  <a:outerShdw blurRad="38100" dist="38100" dir="2700000" algn="tl">
                    <a:srgbClr val="000000">
                      <a:alpha val="43137"/>
                    </a:srgbClr>
                  </a:outerShdw>
                </a:effectLst>
              </a:rPr>
              <a:t>сальметерола</a:t>
            </a:r>
            <a:r>
              <a:rPr lang="ru-RU" dirty="0">
                <a:effectLst>
                  <a:outerShdw blurRad="38100" dist="38100" dir="2700000" algn="tl">
                    <a:srgbClr val="000000">
                      <a:alpha val="43137"/>
                    </a:srgbClr>
                  </a:outerShdw>
                </a:effectLst>
              </a:rPr>
              <a:t> и </a:t>
            </a:r>
            <a:r>
              <a:rPr lang="ru-RU" dirty="0" err="1">
                <a:effectLst>
                  <a:outerShdw blurRad="38100" dist="38100" dir="2700000" algn="tl">
                    <a:srgbClr val="000000">
                      <a:alpha val="43137"/>
                    </a:srgbClr>
                  </a:outerShdw>
                </a:effectLst>
              </a:rPr>
              <a:t>тербуталина</a:t>
            </a:r>
            <a:r>
              <a:rPr lang="ru-RU" dirty="0">
                <a:effectLst>
                  <a:outerShdw blurRad="38100" dist="38100" dir="2700000" algn="tl">
                    <a:srgbClr val="000000">
                      <a:alpha val="43137"/>
                    </a:srgbClr>
                  </a:outerShdw>
                </a:effectLst>
              </a:rPr>
              <a:t> в виде ингаляций с целью лечения.</a:t>
            </a:r>
          </a:p>
          <a:p>
            <a:endParaRPr lang="ru-RU" dirty="0"/>
          </a:p>
        </p:txBody>
      </p:sp>
      <p:sp>
        <p:nvSpPr>
          <p:cNvPr id="4" name="Заголовок 3"/>
          <p:cNvSpPr>
            <a:spLocks noGrp="1"/>
          </p:cNvSpPr>
          <p:nvPr>
            <p:ph type="title"/>
          </p:nvPr>
        </p:nvSpPr>
        <p:spPr>
          <a:xfrm>
            <a:off x="495300" y="116632"/>
            <a:ext cx="7842250" cy="1008112"/>
          </a:xfrm>
        </p:spPr>
        <p:txBody>
          <a:bodyPr>
            <a:normAutofit fontScale="90000"/>
          </a:bodyPr>
          <a:lstStyle/>
          <a:p>
            <a:pPr algn="ctr"/>
            <a:r>
              <a:rPr lang="ru-RU" dirty="0" smtClean="0"/>
              <a:t>Оказание срочной медицинской помощи</a:t>
            </a:r>
            <a:endParaRPr lang="ru-RU" dirty="0"/>
          </a:p>
        </p:txBody>
      </p:sp>
    </p:spTree>
    <p:extLst>
      <p:ext uri="{BB962C8B-B14F-4D97-AF65-F5344CB8AC3E}">
        <p14:creationId xmlns:p14="http://schemas.microsoft.com/office/powerpoint/2010/main" val="2234964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56456" y="1844824"/>
            <a:ext cx="8913978" cy="4281339"/>
          </a:xfrm>
        </p:spPr>
        <p:txBody>
          <a:bodyPr>
            <a:normAutofit fontScale="70000" lnSpcReduction="20000"/>
          </a:bodyPr>
          <a:lstStyle/>
          <a:p>
            <a:pPr marL="0" indent="0">
              <a:buNone/>
            </a:pPr>
            <a:r>
              <a:rPr lang="ru-RU" sz="3200" dirty="0">
                <a:effectLst>
                  <a:outerShdw blurRad="38100" dist="38100" dir="2700000" algn="tl">
                    <a:srgbClr val="000000">
                      <a:alpha val="43137"/>
                    </a:srgbClr>
                  </a:outerShdw>
                </a:effectLst>
              </a:rPr>
              <a:t>О</a:t>
            </a:r>
            <a:r>
              <a:rPr lang="ru-RU" sz="3200" dirty="0" smtClean="0">
                <a:effectLst>
                  <a:outerShdw blurRad="38100" dist="38100" dir="2700000" algn="tl">
                    <a:srgbClr val="000000">
                      <a:alpha val="43137"/>
                    </a:srgbClr>
                  </a:outerShdw>
                </a:effectLst>
              </a:rPr>
              <a:t>правданные </a:t>
            </a:r>
            <a:r>
              <a:rPr lang="ru-RU" sz="3200" dirty="0">
                <a:effectLst>
                  <a:outerShdw blurRad="38100" dist="38100" dir="2700000" algn="tl">
                    <a:srgbClr val="000000">
                      <a:alpha val="43137"/>
                    </a:srgbClr>
                  </a:outerShdw>
                </a:effectLst>
              </a:rPr>
              <a:t>и разрешенные с медицинской точки зрения случаи выполнения внутривенных </a:t>
            </a:r>
            <a:r>
              <a:rPr lang="ru-RU" sz="3200" dirty="0" err="1">
                <a:effectLst>
                  <a:outerShdw blurRad="38100" dist="38100" dir="2700000" algn="tl">
                    <a:srgbClr val="000000">
                      <a:alpha val="43137"/>
                    </a:srgbClr>
                  </a:outerShdw>
                </a:effectLst>
              </a:rPr>
              <a:t>инфузий</a:t>
            </a:r>
            <a:r>
              <a:rPr lang="ru-RU" sz="3200" dirty="0">
                <a:effectLst>
                  <a:outerShdw blurRad="38100" dist="38100" dir="2700000" algn="tl">
                    <a:srgbClr val="000000">
                      <a:alpha val="43137"/>
                    </a:srgbClr>
                  </a:outerShdw>
                </a:effectLst>
              </a:rPr>
              <a:t>: </a:t>
            </a:r>
          </a:p>
          <a:p>
            <a:r>
              <a:rPr lang="ru-RU" sz="3200" dirty="0">
                <a:effectLst>
                  <a:outerShdw blurRad="38100" dist="38100" dir="2700000" algn="tl">
                    <a:srgbClr val="000000">
                      <a:alpha val="43137"/>
                    </a:srgbClr>
                  </a:outerShdw>
                </a:effectLst>
              </a:rPr>
              <a:t>1. экстренные случаи, включая проведение реанимационных мероприятий, </a:t>
            </a:r>
          </a:p>
          <a:p>
            <a:r>
              <a:rPr lang="ru-RU" sz="3200" dirty="0">
                <a:effectLst>
                  <a:outerShdw blurRad="38100" dist="38100" dir="2700000" algn="tl">
                    <a:srgbClr val="000000">
                      <a:alpha val="43137"/>
                    </a:srgbClr>
                  </a:outerShdw>
                </a:effectLst>
              </a:rPr>
              <a:t>2. переливание крови вследствие кровопотери, </a:t>
            </a:r>
          </a:p>
          <a:p>
            <a:r>
              <a:rPr lang="ru-RU" sz="3200" dirty="0">
                <a:effectLst>
                  <a:outerShdw blurRad="38100" dist="38100" dir="2700000" algn="tl">
                    <a:srgbClr val="000000">
                      <a:alpha val="43137"/>
                    </a:srgbClr>
                  </a:outerShdw>
                </a:effectLst>
              </a:rPr>
              <a:t>3. проведение хирургических вмешательств, </a:t>
            </a:r>
          </a:p>
          <a:p>
            <a:r>
              <a:rPr lang="ru-RU" sz="3200" dirty="0">
                <a:effectLst>
                  <a:outerShdw blurRad="38100" dist="38100" dir="2700000" algn="tl">
                    <a:srgbClr val="000000">
                      <a:alpha val="43137"/>
                    </a:srgbClr>
                  </a:outerShdw>
                </a:effectLst>
              </a:rPr>
              <a:t>4. введение лекарственных препаратов, когда иные пути введения невозможны (например, непрекращающаяся рвота), </a:t>
            </a:r>
          </a:p>
          <a:p>
            <a:r>
              <a:rPr lang="ru-RU" sz="3200" dirty="0">
                <a:effectLst>
                  <a:outerShdw blurRad="38100" dist="38100" dir="2700000" algn="tl">
                    <a:srgbClr val="000000">
                      <a:alpha val="43137"/>
                    </a:srgbClr>
                  </a:outerShdw>
                </a:effectLst>
              </a:rPr>
              <a:t>5. проведение в особых случаях индуцированной дегидратации. </a:t>
            </a:r>
          </a:p>
          <a:p>
            <a:pPr marL="0" indent="0">
              <a:buNone/>
            </a:pPr>
            <a:endParaRPr lang="ru-RU" sz="3200" dirty="0">
              <a:effectLst>
                <a:outerShdw blurRad="38100" dist="38100" dir="2700000" algn="tl">
                  <a:srgbClr val="000000">
                    <a:alpha val="43137"/>
                  </a:srgbClr>
                </a:outerShdw>
              </a:effectLst>
            </a:endParaRPr>
          </a:p>
          <a:p>
            <a:r>
              <a:rPr lang="ru-RU" sz="3200" dirty="0">
                <a:effectLst>
                  <a:outerShdw blurRad="38100" dist="38100" dir="2700000" algn="tl">
                    <a:srgbClr val="000000">
                      <a:alpha val="43137"/>
                    </a:srgbClr>
                  </a:outerShdw>
                </a:effectLst>
              </a:rPr>
              <a:t>Выполнение инъекций при использовании обычного шприца не запрещено, если вводимая субстанция не запрещена, а объем вводимого препарата не превышает 100 мл.</a:t>
            </a:r>
          </a:p>
          <a:p>
            <a:endParaRPr lang="ru-RU" dirty="0"/>
          </a:p>
        </p:txBody>
      </p:sp>
      <p:sp>
        <p:nvSpPr>
          <p:cNvPr id="4" name="Заголовок 3"/>
          <p:cNvSpPr>
            <a:spLocks noGrp="1"/>
          </p:cNvSpPr>
          <p:nvPr>
            <p:ph type="title"/>
          </p:nvPr>
        </p:nvSpPr>
        <p:spPr/>
        <p:txBody>
          <a:bodyPr>
            <a:normAutofit fontScale="90000"/>
          </a:bodyPr>
          <a:lstStyle/>
          <a:p>
            <a:pPr algn="ctr"/>
            <a:r>
              <a:rPr lang="ru-RU" dirty="0" smtClean="0"/>
              <a:t>Внутривенные </a:t>
            </a:r>
            <a:r>
              <a:rPr lang="ru-RU" dirty="0" err="1" smtClean="0"/>
              <a:t>инфузии</a:t>
            </a:r>
            <a:r>
              <a:rPr lang="ru-RU" dirty="0" smtClean="0"/>
              <a:t> и инъекции</a:t>
            </a:r>
            <a:endParaRPr lang="ru-RU" dirty="0"/>
          </a:p>
        </p:txBody>
      </p:sp>
    </p:spTree>
    <p:extLst>
      <p:ext uri="{BB962C8B-B14F-4D97-AF65-F5344CB8AC3E}">
        <p14:creationId xmlns:p14="http://schemas.microsoft.com/office/powerpoint/2010/main" val="3871941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28500" y="476675"/>
            <a:ext cx="9049005" cy="5976664"/>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ru-RU" dirty="0" smtClean="0"/>
              <a:t>          </a:t>
            </a:r>
          </a:p>
          <a:p>
            <a:pPr marL="0" indent="0" algn="ctr">
              <a:buNone/>
            </a:pPr>
            <a:r>
              <a:rPr lang="ru-RU" sz="2400" u="sng" dirty="0" smtClean="0">
                <a:effectLst>
                  <a:outerShdw blurRad="38100" dist="38100" dir="2700000" algn="tl">
                    <a:srgbClr val="000000">
                      <a:alpha val="43137"/>
                    </a:srgbClr>
                  </a:outerShdw>
                </a:effectLst>
              </a:rPr>
              <a:t> </a:t>
            </a:r>
            <a:r>
              <a:rPr lang="ru-RU" sz="2400" b="1" u="sng" dirty="0">
                <a:solidFill>
                  <a:srgbClr val="C00000"/>
                </a:solidFill>
                <a:effectLst>
                  <a:outerShdw blurRad="38100" dist="38100" dir="2700000" algn="tl">
                    <a:srgbClr val="000000">
                      <a:alpha val="43137"/>
                    </a:srgbClr>
                  </a:outerShdw>
                </a:effectLst>
              </a:rPr>
              <a:t>Продолжительность срока действия ТИ</a:t>
            </a:r>
          </a:p>
          <a:p>
            <a:pPr marL="0" indent="0" algn="ctr">
              <a:buNone/>
            </a:pPr>
            <a:endParaRPr lang="ru-RU" sz="2400" b="1" dirty="0">
              <a:solidFill>
                <a:srgbClr val="C00000"/>
              </a:solidFill>
              <a:effectLst>
                <a:outerShdw blurRad="38100" dist="38100" dir="2700000" algn="tl">
                  <a:srgbClr val="000000">
                    <a:alpha val="43137"/>
                  </a:srgbClr>
                </a:outerShdw>
              </a:effectLst>
            </a:endParaRPr>
          </a:p>
          <a:p>
            <a:pPr algn="just"/>
            <a:r>
              <a:rPr lang="ru-RU" sz="2400" b="1" dirty="0">
                <a:effectLst>
                  <a:outerShdw blurRad="38100" dist="38100" dir="2700000" algn="tl">
                    <a:srgbClr val="000000">
                      <a:alpha val="43137"/>
                    </a:srgbClr>
                  </a:outerShdw>
                </a:effectLst>
              </a:rPr>
              <a:t>КТИ присваивает каждому ТИ срок действия. Если спортсмен, по его окончании, нуждается в продолжении использования запрещенной субстанции или запрещенного метода, то необходимо подать новый запрос на ТИ до истечения срока действия предыдущего.</a:t>
            </a:r>
          </a:p>
          <a:p>
            <a:pPr algn="just"/>
            <a:endParaRPr lang="ru-RU" sz="2400" b="1" dirty="0">
              <a:effectLst>
                <a:outerShdw blurRad="38100" dist="38100" dir="2700000" algn="tl">
                  <a:srgbClr val="000000">
                    <a:alpha val="43137"/>
                  </a:srgbClr>
                </a:outerShdw>
              </a:effectLst>
            </a:endParaRPr>
          </a:p>
          <a:p>
            <a:pPr algn="just"/>
            <a:r>
              <a:rPr lang="ru-RU" sz="2400" b="1" dirty="0">
                <a:effectLst>
                  <a:outerShdw blurRad="38100" dist="38100" dir="2700000" algn="tl">
                    <a:srgbClr val="000000">
                      <a:alpha val="43137"/>
                    </a:srgbClr>
                  </a:outerShdw>
                </a:effectLst>
              </a:rPr>
              <a:t>Для некоторых хронических состояний, разрешение на ТИ может быть предоставлено на длительный период.</a:t>
            </a:r>
          </a:p>
          <a:p>
            <a:pPr marL="0" indent="0" algn="ctr">
              <a:buNone/>
            </a:pPr>
            <a:r>
              <a:rPr lang="ru-RU" sz="2000" b="1" dirty="0"/>
              <a:t> </a:t>
            </a:r>
          </a:p>
          <a:p>
            <a:pPr marL="0" indent="0">
              <a:buNone/>
            </a:pPr>
            <a:endParaRPr lang="ru-RU" sz="2000" b="1" dirty="0"/>
          </a:p>
          <a:p>
            <a:pPr marL="0" indent="0">
              <a:buNone/>
            </a:pPr>
            <a:endParaRPr lang="ru-RU" sz="2400" b="1" dirty="0"/>
          </a:p>
          <a:p>
            <a:endParaRPr lang="ru-RU" sz="2000" b="1" dirty="0"/>
          </a:p>
          <a:p>
            <a:pPr marL="0" indent="0">
              <a:buNone/>
            </a:pPr>
            <a:endParaRPr lang="ru-RU" sz="2000" b="1" dirty="0"/>
          </a:p>
          <a:p>
            <a:endParaRPr lang="ru-RU" sz="2000" b="1" dirty="0"/>
          </a:p>
        </p:txBody>
      </p:sp>
    </p:spTree>
    <p:extLst>
      <p:ext uri="{BB962C8B-B14F-4D97-AF65-F5344CB8AC3E}">
        <p14:creationId xmlns:p14="http://schemas.microsoft.com/office/powerpoint/2010/main" val="355872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6507" y="404668"/>
            <a:ext cx="8904194" cy="5976664"/>
          </a:xfrm>
        </p:spPr>
        <p:style>
          <a:lnRef idx="1">
            <a:schemeClr val="accent3"/>
          </a:lnRef>
          <a:fillRef idx="2">
            <a:schemeClr val="accent3"/>
          </a:fillRef>
          <a:effectRef idx="1">
            <a:schemeClr val="accent3"/>
          </a:effectRef>
          <a:fontRef idx="minor">
            <a:schemeClr val="dk1"/>
          </a:fontRef>
        </p:style>
        <p:txBody>
          <a:bodyPr>
            <a:normAutofit fontScale="92500" lnSpcReduction="20000"/>
          </a:bodyPr>
          <a:lstStyle/>
          <a:p>
            <a:pPr marL="0" indent="0" algn="ctr">
              <a:buNone/>
            </a:pPr>
            <a:r>
              <a:rPr lang="ru-RU" sz="3300" b="1" dirty="0">
                <a:solidFill>
                  <a:srgbClr val="C00000"/>
                </a:solidFill>
              </a:rPr>
              <a:t>Изменения в разрешении на ТИ</a:t>
            </a:r>
          </a:p>
          <a:p>
            <a:pPr algn="just"/>
            <a:r>
              <a:rPr lang="ru-RU" b="1" dirty="0"/>
              <a:t>Автоматическое  продление разрешения на ТИ не допускается ни при каких обстоятельствах. Врач должен вновь провести исследование состояния здоровья спортсмена и определить, изменилось ли его/ее состояние здоровья, и остается ли назначенное лечение в предыдущем разрешении на ТИ уместным.</a:t>
            </a:r>
          </a:p>
          <a:p>
            <a:pPr algn="just"/>
            <a:r>
              <a:rPr lang="ru-RU" b="1" dirty="0"/>
              <a:t>Если так случится, что после получения спортсменом разрешения на ТИ, </a:t>
            </a:r>
            <a:r>
              <a:rPr lang="ru-RU" b="1" dirty="0" smtClean="0"/>
              <a:t> </a:t>
            </a:r>
            <a:r>
              <a:rPr lang="ru-RU" b="1" dirty="0"/>
              <a:t>потребуется существенно изменить дозировку, частоту, путь введения или продолжительность использования запрещенной субстанции или запрещенного метода, указанных в ТИ, </a:t>
            </a:r>
            <a:r>
              <a:rPr lang="ru-RU" b="1" dirty="0" smtClean="0"/>
              <a:t>необходимо </a:t>
            </a:r>
            <a:r>
              <a:rPr lang="ru-RU" b="1" dirty="0"/>
              <a:t>подать новую заявку на ТИ.</a:t>
            </a:r>
          </a:p>
          <a:p>
            <a:pPr algn="just"/>
            <a:r>
              <a:rPr lang="ru-RU" b="1" dirty="0"/>
              <a:t>Разрешение на ТИ не может быть возобновлено без новой медицинской информации и подтверждения. Спортсмен должен заполнить новый запрос на ТИ, после того как предыдущее разрешение на ТИ истечет.</a:t>
            </a:r>
          </a:p>
        </p:txBody>
      </p:sp>
    </p:spTree>
    <p:extLst>
      <p:ext uri="{BB962C8B-B14F-4D97-AF65-F5344CB8AC3E}">
        <p14:creationId xmlns:p14="http://schemas.microsoft.com/office/powerpoint/2010/main" val="2860521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274641"/>
            <a:ext cx="8915400" cy="778099"/>
          </a:xfrm>
        </p:spPr>
        <p:style>
          <a:lnRef idx="1">
            <a:schemeClr val="accent3"/>
          </a:lnRef>
          <a:fillRef idx="2">
            <a:schemeClr val="accent3"/>
          </a:fillRef>
          <a:effectRef idx="1">
            <a:schemeClr val="accent3"/>
          </a:effectRef>
          <a:fontRef idx="minor">
            <a:schemeClr val="dk1"/>
          </a:fontRef>
        </p:style>
        <p:txBody>
          <a:bodyPr>
            <a:normAutofit/>
          </a:bodyPr>
          <a:lstStyle/>
          <a:p>
            <a:pPr algn="ctr"/>
            <a:r>
              <a:rPr lang="ru-RU" sz="2800" b="1" dirty="0">
                <a:solidFill>
                  <a:srgbClr val="C00000"/>
                </a:solidFill>
              </a:rPr>
              <a:t>РЕТРОАКТИВНОЕ   ТИ</a:t>
            </a:r>
          </a:p>
        </p:txBody>
      </p:sp>
      <p:sp>
        <p:nvSpPr>
          <p:cNvPr id="3" name="Объект 2"/>
          <p:cNvSpPr>
            <a:spLocks noGrp="1"/>
          </p:cNvSpPr>
          <p:nvPr>
            <p:ph idx="1"/>
          </p:nvPr>
        </p:nvSpPr>
        <p:spPr>
          <a:xfrm>
            <a:off x="495305" y="1052740"/>
            <a:ext cx="8915400" cy="5328591"/>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0" indent="0">
              <a:buNone/>
            </a:pPr>
            <a:r>
              <a:rPr lang="ru-RU" b="1" dirty="0" smtClean="0"/>
              <a:t>Спортсмену </a:t>
            </a:r>
            <a:r>
              <a:rPr lang="ru-RU" b="1" dirty="0"/>
              <a:t>может быть выдано ретроактивное разрешение на ТИ (после применения запрещенной субстанции и/или метода) в следующих случаях:</a:t>
            </a:r>
          </a:p>
          <a:p>
            <a:pPr marL="0" indent="0">
              <a:buNone/>
            </a:pPr>
            <a:r>
              <a:rPr lang="ru-RU" b="1" dirty="0"/>
              <a:t>а) при оказании неотложной медицинской помощи или резком ухудшении состояния здоровья;</a:t>
            </a:r>
          </a:p>
          <a:p>
            <a:pPr marL="0" indent="0">
              <a:buNone/>
            </a:pPr>
            <a:r>
              <a:rPr lang="ru-RU" b="1" dirty="0"/>
              <a:t>б) при отсутствии в силу исключительных обстоятельств у спортсмена достаточного времени или возможности для того, чтобы подать запрос, а у Комитета по терапевтическому использованию (КТИ) для того, чтобы рассмотреть запрос до сдачи пробы;</a:t>
            </a:r>
          </a:p>
          <a:p>
            <a:pPr marL="0" indent="0">
              <a:buNone/>
            </a:pPr>
            <a:r>
              <a:rPr lang="ru-RU" b="1" dirty="0"/>
              <a:t>в) спортсмен не является спортсменом национального и международного уровня;</a:t>
            </a:r>
          </a:p>
          <a:p>
            <a:pPr marL="0" indent="0">
              <a:buNone/>
            </a:pPr>
            <a:r>
              <a:rPr lang="ru-RU" b="1" dirty="0"/>
              <a:t>г) ВАДА и РАА «РУСАДА» согласились, что принцип справедливости требует выдачи ретроактивного разрешения на ТИ.</a:t>
            </a:r>
          </a:p>
          <a:p>
            <a:r>
              <a:rPr lang="ru-RU" b="1" u="sng" dirty="0" smtClean="0">
                <a:solidFill>
                  <a:schemeClr val="bg2">
                    <a:lumMod val="50000"/>
                  </a:schemeClr>
                </a:solidFill>
              </a:rPr>
              <a:t>Процесс оформления идентичен стандартной процедуре!</a:t>
            </a:r>
            <a:endParaRPr lang="ru-RU" b="1" u="sng" dirty="0">
              <a:solidFill>
                <a:schemeClr val="bg2">
                  <a:lumMod val="50000"/>
                </a:schemeClr>
              </a:solidFill>
            </a:endParaRPr>
          </a:p>
        </p:txBody>
      </p:sp>
    </p:spTree>
    <p:extLst>
      <p:ext uri="{BB962C8B-B14F-4D97-AF65-F5344CB8AC3E}">
        <p14:creationId xmlns:p14="http://schemas.microsoft.com/office/powerpoint/2010/main" val="3703011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72480" y="188640"/>
            <a:ext cx="9433048" cy="6408712"/>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endParaRPr lang="ru-RU" sz="2800" b="1" dirty="0" smtClean="0"/>
          </a:p>
          <a:p>
            <a:pPr marL="0" indent="0">
              <a:buNone/>
            </a:pPr>
            <a:r>
              <a:rPr lang="ru-RU" sz="2800" b="1" dirty="0" smtClean="0"/>
              <a:t>	</a:t>
            </a:r>
            <a:r>
              <a:rPr lang="ru-RU" sz="2800" b="1" dirty="0" smtClean="0">
                <a:effectLst>
                  <a:outerShdw blurRad="38100" dist="38100" dir="2700000" algn="tl">
                    <a:srgbClr val="000000">
                      <a:alpha val="43137"/>
                    </a:srgbClr>
                  </a:outerShdw>
                </a:effectLst>
              </a:rPr>
              <a:t>Бланк </a:t>
            </a:r>
            <a:r>
              <a:rPr lang="ru-RU" sz="2800" b="1" dirty="0">
                <a:effectLst>
                  <a:outerShdw blurRad="38100" dist="38100" dir="2700000" algn="tl">
                    <a:srgbClr val="000000">
                      <a:alpha val="43137"/>
                    </a:srgbClr>
                  </a:outerShdw>
                </a:effectLst>
              </a:rPr>
              <a:t>запроса на ТИ размещен на сайте rusada.ru. Спортсмены могут  предоставить запрос на ТИ в РАА «РУСАДА» следующими способами:</a:t>
            </a:r>
          </a:p>
          <a:p>
            <a:pPr marL="0" indent="0">
              <a:buNone/>
            </a:pPr>
            <a:r>
              <a:rPr lang="ru-RU" sz="2800" b="1" dirty="0">
                <a:effectLst>
                  <a:outerShdw blurRad="38100" dist="38100" dir="2700000" algn="tl">
                    <a:srgbClr val="000000">
                      <a:alpha val="43137"/>
                    </a:srgbClr>
                  </a:outerShdw>
                </a:effectLst>
              </a:rPr>
              <a:t>- по электронной почте </a:t>
            </a:r>
            <a:r>
              <a:rPr lang="en-US" sz="2800" b="1" dirty="0" smtClean="0">
                <a:effectLst>
                  <a:outerShdw blurRad="38100" dist="38100" dir="2700000" algn="tl">
                    <a:srgbClr val="000000">
                      <a:alpha val="43137"/>
                    </a:srgbClr>
                  </a:outerShdw>
                </a:effectLst>
              </a:rPr>
              <a:t>rusada@rusada.ru</a:t>
            </a:r>
            <a:endParaRPr lang="ru-RU" sz="2800" b="1" dirty="0">
              <a:effectLst>
                <a:outerShdw blurRad="38100" dist="38100" dir="2700000" algn="tl">
                  <a:srgbClr val="000000">
                    <a:alpha val="43137"/>
                  </a:srgbClr>
                </a:outerShdw>
              </a:effectLst>
            </a:endParaRPr>
          </a:p>
          <a:p>
            <a:pPr marL="0" indent="0">
              <a:buNone/>
            </a:pPr>
            <a:r>
              <a:rPr lang="ru-RU" sz="2800" b="1" dirty="0">
                <a:effectLst>
                  <a:outerShdw blurRad="38100" dist="38100" dir="2700000" algn="tl">
                    <a:srgbClr val="000000">
                      <a:alpha val="43137"/>
                    </a:srgbClr>
                  </a:outerShdw>
                </a:effectLst>
              </a:rPr>
              <a:t>- факсу (+7 (495) 788-40-60)</a:t>
            </a:r>
          </a:p>
          <a:p>
            <a:pPr marL="0" indent="0">
              <a:buNone/>
            </a:pPr>
            <a:r>
              <a:rPr lang="en-US" sz="2800" b="1" dirty="0" smtClean="0">
                <a:effectLst>
                  <a:outerShdw blurRad="38100" dist="38100" dir="2700000" algn="tl">
                    <a:srgbClr val="000000">
                      <a:alpha val="43137"/>
                    </a:srgbClr>
                  </a:outerShdw>
                </a:effectLst>
              </a:rPr>
              <a:t>- </a:t>
            </a:r>
            <a:r>
              <a:rPr lang="ru-RU" sz="2800" b="1" dirty="0" smtClean="0">
                <a:effectLst>
                  <a:outerShdw blurRad="38100" dist="38100" dir="2700000" algn="tl">
                    <a:srgbClr val="000000">
                      <a:alpha val="43137"/>
                    </a:srgbClr>
                  </a:outerShdw>
                </a:effectLst>
              </a:rPr>
              <a:t>по </a:t>
            </a:r>
            <a:r>
              <a:rPr lang="ru-RU" sz="2800" b="1" dirty="0">
                <a:effectLst>
                  <a:outerShdw blurRad="38100" dist="38100" dir="2700000" algn="tl">
                    <a:srgbClr val="000000">
                      <a:alpha val="43137"/>
                    </a:srgbClr>
                  </a:outerShdw>
                </a:effectLst>
              </a:rPr>
              <a:t>адресу: 125284, г. Москва, ул. Беговая, д.6А</a:t>
            </a:r>
            <a:r>
              <a:rPr lang="ru-RU" sz="2800" b="1" dirty="0" smtClean="0">
                <a:effectLst>
                  <a:outerShdw blurRad="38100" dist="38100" dir="2700000" algn="tl">
                    <a:srgbClr val="000000">
                      <a:alpha val="43137"/>
                    </a:srgbClr>
                  </a:outerShdw>
                </a:effectLst>
              </a:rPr>
              <a:t>.</a:t>
            </a:r>
          </a:p>
          <a:p>
            <a:pPr>
              <a:buFontTx/>
              <a:buChar char="-"/>
            </a:pPr>
            <a:endParaRPr lang="ru-RU" sz="2800" b="1" dirty="0">
              <a:effectLst>
                <a:outerShdw blurRad="38100" dist="38100" dir="2700000" algn="tl">
                  <a:srgbClr val="000000">
                    <a:alpha val="43137"/>
                  </a:srgbClr>
                </a:outerShdw>
              </a:effectLst>
            </a:endParaRPr>
          </a:p>
          <a:p>
            <a:pPr marL="0" indent="0" algn="ctr">
              <a:buNone/>
            </a:pPr>
            <a:r>
              <a:rPr lang="ru-RU" sz="2800" b="1" dirty="0" smtClean="0">
                <a:effectLst>
                  <a:outerShdw blurRad="38100" dist="38100" dir="2700000" algn="tl">
                    <a:srgbClr val="000000">
                      <a:alpha val="43137"/>
                    </a:srgbClr>
                  </a:outerShdw>
                </a:effectLst>
              </a:rPr>
              <a:t>СПАСИБО ЗА ВНИМАНИЕ!</a:t>
            </a:r>
            <a:endParaRPr lang="ru-RU"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018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5300" y="332656"/>
            <a:ext cx="8202116" cy="1296144"/>
          </a:xfrm>
        </p:spPr>
        <p:txBody>
          <a:bodyPr>
            <a:normAutofit/>
          </a:bodyPr>
          <a:lstStyle/>
          <a:p>
            <a:pPr algn="ctr"/>
            <a:r>
              <a:rPr lang="ru-RU" sz="2800" b="1" dirty="0" smtClean="0">
                <a:effectLst>
                  <a:outerShdw blurRad="38100" dist="38100" dir="2700000" algn="tl">
                    <a:srgbClr val="000000">
                      <a:alpha val="43137"/>
                    </a:srgbClr>
                  </a:outerShdw>
                </a:effectLst>
              </a:rPr>
              <a:t>Уголовная ответственность за склонение спортсмена</a:t>
            </a:r>
            <a:br>
              <a:rPr lang="ru-RU" sz="2800" b="1" dirty="0" smtClean="0">
                <a:effectLst>
                  <a:outerShdw blurRad="38100" dist="38100" dir="2700000" algn="tl">
                    <a:srgbClr val="000000">
                      <a:alpha val="43137"/>
                    </a:srgbClr>
                  </a:outerShdw>
                </a:effectLst>
              </a:rPr>
            </a:br>
            <a:r>
              <a:rPr lang="ru-RU" sz="2800" b="1" dirty="0" smtClean="0">
                <a:effectLst>
                  <a:outerShdw blurRad="38100" dist="38100" dir="2700000" algn="tl">
                    <a:srgbClr val="000000">
                      <a:alpha val="43137"/>
                    </a:srgbClr>
                  </a:outerShdw>
                </a:effectLst>
              </a:rPr>
              <a:t>к использованию допинга</a:t>
            </a:r>
            <a:endParaRPr lang="ru-RU" sz="2800" b="1" dirty="0">
              <a:effectLst>
                <a:outerShdw blurRad="38100" dist="38100" dir="2700000" algn="tl">
                  <a:srgbClr val="000000">
                    <a:alpha val="43137"/>
                  </a:srgbClr>
                </a:outerShdw>
              </a:effectLst>
            </a:endParaRPr>
          </a:p>
        </p:txBody>
      </p:sp>
      <p:sp>
        <p:nvSpPr>
          <p:cNvPr id="2" name="Объект 1"/>
          <p:cNvSpPr>
            <a:spLocks noGrp="1"/>
          </p:cNvSpPr>
          <p:nvPr>
            <p:ph idx="1"/>
          </p:nvPr>
        </p:nvSpPr>
        <p:spPr>
          <a:xfrm>
            <a:off x="495300" y="2060848"/>
            <a:ext cx="7842250" cy="4394888"/>
          </a:xfrm>
        </p:spPr>
        <p:txBody>
          <a:bodyPr>
            <a:normAutofit lnSpcReduction="10000"/>
          </a:bodyPr>
          <a:lstStyle/>
          <a:p>
            <a:r>
              <a:rPr lang="ru-RU" b="1" dirty="0"/>
              <a:t>Наказывается </a:t>
            </a:r>
            <a:r>
              <a:rPr lang="ru-RU" b="1" u="sng" dirty="0"/>
              <a:t>штрафом в размере до трехсот тысяч рублей</a:t>
            </a:r>
            <a:r>
              <a:rPr lang="ru-RU" b="1" dirty="0"/>
              <a:t> или в размере заработной платы или иного дохода осужденного за период до шести месяцев </a:t>
            </a:r>
            <a:r>
              <a:rPr lang="ru-RU" b="1" u="sng" dirty="0"/>
              <a:t>с лишением права занимать определенные должности</a:t>
            </a:r>
            <a:r>
              <a:rPr lang="ru-RU" b="1" dirty="0"/>
              <a:t> или заниматься определенной деятельностью на срок до трех лет или без такового либо </a:t>
            </a:r>
            <a:r>
              <a:rPr lang="ru-RU" b="1" u="sng" dirty="0"/>
              <a:t>ограничением свободы на срок до одного года</a:t>
            </a:r>
            <a:r>
              <a:rPr lang="ru-RU" b="1" dirty="0"/>
              <a:t> с лишением права занимать определенные должности или заниматься определенной деятельностью на срок до трех лет или без такового.</a:t>
            </a:r>
          </a:p>
          <a:p>
            <a:endParaRPr lang="ru-RU" dirty="0"/>
          </a:p>
        </p:txBody>
      </p:sp>
    </p:spTree>
    <p:extLst>
      <p:ext uri="{BB962C8B-B14F-4D97-AF65-F5344CB8AC3E}">
        <p14:creationId xmlns:p14="http://schemas.microsoft.com/office/powerpoint/2010/main" val="3645608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5300" y="320040"/>
            <a:ext cx="7842250" cy="732696"/>
          </a:xfrm>
        </p:spPr>
        <p:txBody>
          <a:bodyPr/>
          <a:lstStyle/>
          <a:p>
            <a:pPr algn="ctr"/>
            <a:r>
              <a:rPr lang="ru-RU" b="1" dirty="0" smtClean="0"/>
              <a:t>СПОРТСМЕН ОБЯЗАН</a:t>
            </a:r>
            <a:r>
              <a:rPr lang="ru-RU" b="1" dirty="0"/>
              <a:t>:</a:t>
            </a:r>
            <a:endParaRPr lang="ru-RU" dirty="0"/>
          </a:p>
        </p:txBody>
      </p:sp>
      <p:sp>
        <p:nvSpPr>
          <p:cNvPr id="2" name="Объект 1"/>
          <p:cNvSpPr>
            <a:spLocks noGrp="1"/>
          </p:cNvSpPr>
          <p:nvPr>
            <p:ph idx="1"/>
          </p:nvPr>
        </p:nvSpPr>
        <p:spPr>
          <a:xfrm>
            <a:off x="128464" y="1052736"/>
            <a:ext cx="8640960" cy="5805264"/>
          </a:xfrm>
        </p:spPr>
        <p:txBody>
          <a:bodyPr>
            <a:noAutofit/>
          </a:bodyPr>
          <a:lstStyle/>
          <a:p>
            <a:pPr marL="0" lvl="0" indent="0">
              <a:buNone/>
            </a:pPr>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b="1" dirty="0" smtClean="0">
                <a:effectLst>
                  <a:outerShdw blurRad="38100" dist="38100" dir="2700000" algn="tl">
                    <a:srgbClr val="000000">
                      <a:alpha val="43137"/>
                    </a:srgbClr>
                  </a:outerShdw>
                </a:effectLst>
                <a:latin typeface="+mj-lt"/>
                <a:cs typeface="Times New Roman" pitchFamily="18" charset="0"/>
              </a:rPr>
              <a:t>- знать </a:t>
            </a:r>
            <a:r>
              <a:rPr lang="ru-RU" sz="2000" b="1" dirty="0">
                <a:effectLst>
                  <a:outerShdw blurRad="38100" dist="38100" dir="2700000" algn="tl">
                    <a:srgbClr val="000000">
                      <a:alpha val="43137"/>
                    </a:srgbClr>
                  </a:outerShdw>
                </a:effectLst>
                <a:latin typeface="+mj-lt"/>
                <a:cs typeface="Times New Roman" pitchFamily="18" charset="0"/>
              </a:rPr>
              <a:t>и соблюдать антидопинговые </a:t>
            </a:r>
            <a:r>
              <a:rPr lang="ru-RU" sz="2000" b="1" dirty="0" smtClean="0">
                <a:effectLst>
                  <a:outerShdw blurRad="38100" dist="38100" dir="2700000" algn="tl">
                    <a:srgbClr val="000000">
                      <a:alpha val="43137"/>
                    </a:srgbClr>
                  </a:outerShdw>
                </a:effectLst>
                <a:latin typeface="+mj-lt"/>
                <a:cs typeface="Times New Roman" pitchFamily="18" charset="0"/>
              </a:rPr>
              <a:t>правила;</a:t>
            </a:r>
            <a:endParaRPr lang="ru-RU" sz="2000" b="1" dirty="0">
              <a:effectLst>
                <a:outerShdw blurRad="38100" dist="38100" dir="2700000" algn="tl">
                  <a:srgbClr val="000000">
                    <a:alpha val="43137"/>
                  </a:srgbClr>
                </a:outerShdw>
              </a:effectLst>
              <a:latin typeface="+mj-lt"/>
              <a:cs typeface="Times New Roman" pitchFamily="18" charset="0"/>
            </a:endParaRPr>
          </a:p>
          <a:p>
            <a:pPr marL="0" lvl="0" indent="0">
              <a:buNone/>
            </a:pPr>
            <a:r>
              <a:rPr lang="ru-RU" sz="2000" b="1" dirty="0" smtClean="0">
                <a:effectLst>
                  <a:outerShdw blurRad="38100" dist="38100" dir="2700000" algn="tl">
                    <a:srgbClr val="000000">
                      <a:alpha val="43137"/>
                    </a:srgbClr>
                  </a:outerShdw>
                </a:effectLst>
                <a:latin typeface="+mj-lt"/>
                <a:cs typeface="Times New Roman" pitchFamily="18" charset="0"/>
              </a:rPr>
              <a:t>     - в </a:t>
            </a:r>
            <a:r>
              <a:rPr lang="ru-RU" sz="2000" b="1" dirty="0">
                <a:effectLst>
                  <a:outerShdw blurRad="38100" dist="38100" dir="2700000" algn="tl">
                    <a:srgbClr val="000000">
                      <a:alpha val="43137"/>
                    </a:srgbClr>
                  </a:outerShdw>
                </a:effectLst>
                <a:latin typeface="+mj-lt"/>
                <a:cs typeface="Times New Roman" pitchFamily="18" charset="0"/>
              </a:rPr>
              <a:t>любое время быть доступными для взятия </a:t>
            </a:r>
            <a:r>
              <a:rPr lang="ru-RU" sz="2000" b="1" dirty="0" smtClean="0">
                <a:effectLst>
                  <a:outerShdw blurRad="38100" dist="38100" dir="2700000" algn="tl">
                    <a:srgbClr val="000000">
                      <a:alpha val="43137"/>
                    </a:srgbClr>
                  </a:outerShdw>
                </a:effectLst>
                <a:latin typeface="+mj-lt"/>
                <a:cs typeface="Times New Roman" pitchFamily="18" charset="0"/>
              </a:rPr>
              <a:t>проб;</a:t>
            </a:r>
            <a:endParaRPr lang="ru-RU" sz="2000" b="1" dirty="0">
              <a:effectLst>
                <a:outerShdw blurRad="38100" dist="38100" dir="2700000" algn="tl">
                  <a:srgbClr val="000000">
                    <a:alpha val="43137"/>
                  </a:srgbClr>
                </a:outerShdw>
              </a:effectLst>
              <a:latin typeface="+mj-lt"/>
              <a:cs typeface="Times New Roman" pitchFamily="18" charset="0"/>
            </a:endParaRPr>
          </a:p>
          <a:p>
            <a:pPr marL="0" lvl="0" indent="0">
              <a:buNone/>
            </a:pPr>
            <a:r>
              <a:rPr lang="ru-RU" sz="2000" b="1" dirty="0" smtClean="0">
                <a:effectLst>
                  <a:outerShdw blurRad="38100" dist="38100" dir="2700000" algn="tl">
                    <a:srgbClr val="000000">
                      <a:alpha val="43137"/>
                    </a:srgbClr>
                  </a:outerShdw>
                </a:effectLst>
                <a:latin typeface="+mj-lt"/>
                <a:cs typeface="Times New Roman" pitchFamily="18" charset="0"/>
              </a:rPr>
              <a:t>     - нести </a:t>
            </a:r>
            <a:r>
              <a:rPr lang="ru-RU" sz="2000" b="1" dirty="0">
                <a:effectLst>
                  <a:outerShdw blurRad="38100" dist="38100" dir="2700000" algn="tl">
                    <a:srgbClr val="000000">
                      <a:alpha val="43137"/>
                    </a:srgbClr>
                  </a:outerShdw>
                </a:effectLst>
                <a:latin typeface="+mj-lt"/>
                <a:cs typeface="Times New Roman" pitchFamily="18" charset="0"/>
              </a:rPr>
              <a:t>ответственность в контексте борьбы с допингом за то, что  употребляет в пищу и </a:t>
            </a:r>
            <a:r>
              <a:rPr lang="ru-RU" sz="2000" b="1" dirty="0" smtClean="0">
                <a:effectLst>
                  <a:outerShdw blurRad="38100" dist="38100" dir="2700000" algn="tl">
                    <a:srgbClr val="000000">
                      <a:alpha val="43137"/>
                    </a:srgbClr>
                  </a:outerShdw>
                </a:effectLst>
                <a:latin typeface="+mj-lt"/>
                <a:cs typeface="Times New Roman" pitchFamily="18" charset="0"/>
              </a:rPr>
              <a:t>использует;</a:t>
            </a:r>
            <a:endParaRPr lang="ru-RU" sz="2000" b="1" dirty="0">
              <a:effectLst>
                <a:outerShdw blurRad="38100" dist="38100" dir="2700000" algn="tl">
                  <a:srgbClr val="000000">
                    <a:alpha val="43137"/>
                  </a:srgbClr>
                </a:outerShdw>
              </a:effectLst>
              <a:latin typeface="+mj-lt"/>
              <a:cs typeface="Times New Roman" pitchFamily="18" charset="0"/>
            </a:endParaRPr>
          </a:p>
          <a:p>
            <a:pPr marL="0" lvl="0" indent="0">
              <a:buNone/>
            </a:pPr>
            <a:r>
              <a:rPr lang="ru-RU" sz="2000" b="1" dirty="0" smtClean="0">
                <a:effectLst>
                  <a:outerShdw blurRad="38100" dist="38100" dir="2700000" algn="tl">
                    <a:srgbClr val="000000">
                      <a:alpha val="43137"/>
                    </a:srgbClr>
                  </a:outerShdw>
                </a:effectLst>
                <a:latin typeface="+mj-lt"/>
                <a:cs typeface="Times New Roman" pitchFamily="18" charset="0"/>
              </a:rPr>
              <a:t>     - информировать </a:t>
            </a:r>
            <a:r>
              <a:rPr lang="ru-RU" sz="2000" b="1" dirty="0">
                <a:effectLst>
                  <a:outerShdw blurRad="38100" dist="38100" dir="2700000" algn="tl">
                    <a:srgbClr val="000000">
                      <a:alpha val="43137"/>
                    </a:srgbClr>
                  </a:outerShdw>
                </a:effectLst>
                <a:latin typeface="+mj-lt"/>
                <a:cs typeface="Times New Roman" pitchFamily="18" charset="0"/>
              </a:rPr>
              <a:t>медицинский персонал об их обязанностях не использовать запрещенные субстанции и запрещенные методы, нести ответственность за то, что любое получаемое </a:t>
            </a:r>
            <a:r>
              <a:rPr lang="ru-RU" sz="2000" b="1" dirty="0" smtClean="0">
                <a:effectLst>
                  <a:outerShdw blurRad="38100" dist="38100" dir="2700000" algn="tl">
                    <a:srgbClr val="000000">
                      <a:alpha val="43137"/>
                    </a:srgbClr>
                  </a:outerShdw>
                </a:effectLst>
                <a:latin typeface="+mj-lt"/>
                <a:cs typeface="Times New Roman" pitchFamily="18" charset="0"/>
              </a:rPr>
              <a:t>медицинское </a:t>
            </a:r>
            <a:r>
              <a:rPr lang="ru-RU" sz="2000" b="1" dirty="0">
                <a:effectLst>
                  <a:outerShdw blurRad="38100" dist="38100" dir="2700000" algn="tl">
                    <a:srgbClr val="000000">
                      <a:alpha val="43137"/>
                    </a:srgbClr>
                  </a:outerShdw>
                </a:effectLst>
                <a:latin typeface="+mj-lt"/>
                <a:cs typeface="Times New Roman" pitchFamily="18" charset="0"/>
              </a:rPr>
              <a:t>обслуживание не нарушает антидопинговую политику и локальные акты, принятые в соответствии с Общероссийскими антидопинговыми </a:t>
            </a:r>
            <a:r>
              <a:rPr lang="ru-RU" sz="2000" b="1" dirty="0" smtClean="0">
                <a:effectLst>
                  <a:outerShdw blurRad="38100" dist="38100" dir="2700000" algn="tl">
                    <a:srgbClr val="000000">
                      <a:alpha val="43137"/>
                    </a:srgbClr>
                  </a:outerShdw>
                </a:effectLst>
                <a:latin typeface="+mj-lt"/>
                <a:cs typeface="Times New Roman" pitchFamily="18" charset="0"/>
              </a:rPr>
              <a:t>правилами;</a:t>
            </a:r>
            <a:endParaRPr lang="ru-RU" sz="2000" b="1" dirty="0">
              <a:effectLst>
                <a:outerShdw blurRad="38100" dist="38100" dir="2700000" algn="tl">
                  <a:srgbClr val="000000">
                    <a:alpha val="43137"/>
                  </a:srgbClr>
                </a:outerShdw>
              </a:effectLst>
              <a:latin typeface="+mj-lt"/>
              <a:cs typeface="Times New Roman" pitchFamily="18" charset="0"/>
            </a:endParaRPr>
          </a:p>
          <a:p>
            <a:pPr marL="0" lvl="0" indent="0">
              <a:buNone/>
            </a:pPr>
            <a:r>
              <a:rPr lang="ru-RU" sz="2000" b="1" dirty="0" smtClean="0">
                <a:effectLst>
                  <a:outerShdw blurRad="38100" dist="38100" dir="2700000" algn="tl">
                    <a:srgbClr val="000000">
                      <a:alpha val="43137"/>
                    </a:srgbClr>
                  </a:outerShdw>
                </a:effectLst>
                <a:latin typeface="+mj-lt"/>
                <a:cs typeface="Times New Roman" pitchFamily="18" charset="0"/>
              </a:rPr>
              <a:t>   -  информировать </a:t>
            </a:r>
            <a:r>
              <a:rPr lang="ru-RU" sz="2000" b="1" dirty="0">
                <a:effectLst>
                  <a:outerShdw blurRad="38100" dist="38100" dir="2700000" algn="tl">
                    <a:srgbClr val="000000">
                      <a:alpha val="43137"/>
                    </a:srgbClr>
                  </a:outerShdw>
                </a:effectLst>
                <a:latin typeface="+mj-lt"/>
                <a:cs typeface="Times New Roman" pitchFamily="18" charset="0"/>
              </a:rPr>
              <a:t>РУСАДА и международную федерацию о любом решении организации, не подписавшей Кодекс, о том, что спортсмен нарушил антидопинговые правила в течение предыдущих десяти </a:t>
            </a:r>
            <a:r>
              <a:rPr lang="ru-RU" sz="2000" b="1" dirty="0" smtClean="0">
                <a:effectLst>
                  <a:outerShdw blurRad="38100" dist="38100" dir="2700000" algn="tl">
                    <a:srgbClr val="000000">
                      <a:alpha val="43137"/>
                    </a:srgbClr>
                  </a:outerShdw>
                </a:effectLst>
                <a:latin typeface="+mj-lt"/>
                <a:cs typeface="Times New Roman" pitchFamily="18" charset="0"/>
              </a:rPr>
              <a:t>лет;</a:t>
            </a:r>
            <a:endParaRPr lang="ru-RU" sz="2000" b="1" dirty="0">
              <a:effectLst>
                <a:outerShdw blurRad="38100" dist="38100" dir="2700000" algn="tl">
                  <a:srgbClr val="000000">
                    <a:alpha val="43137"/>
                  </a:srgbClr>
                </a:outerShdw>
              </a:effectLst>
              <a:latin typeface="+mj-lt"/>
              <a:cs typeface="Times New Roman" pitchFamily="18" charset="0"/>
            </a:endParaRPr>
          </a:p>
          <a:p>
            <a:pPr marL="0" lvl="0" indent="0">
              <a:buNone/>
            </a:pPr>
            <a:r>
              <a:rPr lang="ru-RU" sz="2000" b="1" dirty="0" smtClean="0">
                <a:effectLst>
                  <a:outerShdw blurRad="38100" dist="38100" dir="2700000" algn="tl">
                    <a:srgbClr val="000000">
                      <a:alpha val="43137"/>
                    </a:srgbClr>
                  </a:outerShdw>
                </a:effectLst>
                <a:latin typeface="+mj-lt"/>
                <a:cs typeface="Times New Roman" pitchFamily="18" charset="0"/>
              </a:rPr>
              <a:t>  -  сотрудничать </a:t>
            </a:r>
            <a:r>
              <a:rPr lang="ru-RU" sz="2000" b="1" dirty="0">
                <a:effectLst>
                  <a:outerShdw blurRad="38100" dist="38100" dir="2700000" algn="tl">
                    <a:srgbClr val="000000">
                      <a:alpha val="43137"/>
                    </a:srgbClr>
                  </a:outerShdw>
                </a:effectLst>
                <a:latin typeface="+mj-lt"/>
                <a:cs typeface="Times New Roman" pitchFamily="18" charset="0"/>
              </a:rPr>
              <a:t>с антидопинговыми организациями при расследовании нарушений антидопинговых </a:t>
            </a:r>
            <a:r>
              <a:rPr lang="ru-RU" sz="2000" b="1" dirty="0" smtClean="0">
                <a:effectLst>
                  <a:outerShdw blurRad="38100" dist="38100" dir="2700000" algn="tl">
                    <a:srgbClr val="000000">
                      <a:alpha val="43137"/>
                    </a:srgbClr>
                  </a:outerShdw>
                </a:effectLst>
                <a:latin typeface="+mj-lt"/>
                <a:cs typeface="Times New Roman" pitchFamily="18" charset="0"/>
              </a:rPr>
              <a:t>правил.</a:t>
            </a:r>
            <a:r>
              <a:rPr lang="ru-RU" sz="2000" b="1" dirty="0">
                <a:latin typeface="+mj-lt"/>
              </a:rPr>
              <a:t> </a:t>
            </a:r>
            <a:endParaRPr lang="ru-RU" sz="2000" b="1" dirty="0" smtClean="0">
              <a:latin typeface="+mj-lt"/>
            </a:endParaRPr>
          </a:p>
          <a:p>
            <a:pPr marL="0" lvl="0" indent="0" algn="ctr">
              <a:buNone/>
            </a:pPr>
            <a:r>
              <a:rPr lang="ru-RU" sz="2000" b="1" u="sng" dirty="0" smtClean="0">
                <a:solidFill>
                  <a:schemeClr val="tx2"/>
                </a:solidFill>
                <a:latin typeface="Arial Black" pitchFamily="34" charset="0"/>
              </a:rPr>
              <a:t>Основная </a:t>
            </a:r>
            <a:r>
              <a:rPr lang="ru-RU" sz="2000" b="1" u="sng" dirty="0">
                <a:solidFill>
                  <a:schemeClr val="tx2"/>
                </a:solidFill>
                <a:latin typeface="Arial Black" pitchFamily="34" charset="0"/>
              </a:rPr>
              <a:t>обязанность спортсмена – сказать нет допингу</a:t>
            </a:r>
            <a:r>
              <a:rPr lang="ru-RU" sz="2000" b="1" dirty="0">
                <a:solidFill>
                  <a:schemeClr val="tx2"/>
                </a:solidFill>
                <a:latin typeface="Arial Black" pitchFamily="34" charset="0"/>
              </a:rPr>
              <a:t>!</a:t>
            </a:r>
            <a:endParaRPr lang="ru-RU" sz="2000" b="1" dirty="0">
              <a:solidFill>
                <a:schemeClr val="tx2"/>
              </a:solidFill>
              <a:effectLst>
                <a:outerShdw blurRad="38100" dist="38100" dir="2700000" algn="tl">
                  <a:srgbClr val="000000">
                    <a:alpha val="43137"/>
                  </a:srgbClr>
                </a:outerShdw>
              </a:effectLst>
              <a:latin typeface="Arial Black" pitchFamily="34" charset="0"/>
              <a:cs typeface="Times New Roman" pitchFamily="18" charset="0"/>
            </a:endParaRPr>
          </a:p>
          <a:p>
            <a:endParaRPr lang="ru-RU" sz="1600" dirty="0">
              <a:latin typeface="Times New Roman" pitchFamily="18" charset="0"/>
              <a:cs typeface="Times New Roman" pitchFamily="18" charset="0"/>
            </a:endParaRPr>
          </a:p>
        </p:txBody>
      </p:sp>
    </p:spTree>
    <p:extLst>
      <p:ext uri="{BB962C8B-B14F-4D97-AF65-F5344CB8AC3E}">
        <p14:creationId xmlns:p14="http://schemas.microsoft.com/office/powerpoint/2010/main" val="2566043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5300" y="320040"/>
            <a:ext cx="7842250" cy="732696"/>
          </a:xfrm>
        </p:spPr>
        <p:txBody>
          <a:bodyPr/>
          <a:lstStyle/>
          <a:p>
            <a:pPr algn="ctr"/>
            <a:r>
              <a:rPr lang="ru-RU" b="1" dirty="0"/>
              <a:t>допинг-контроль</a:t>
            </a:r>
            <a:endParaRPr lang="ru-RU" dirty="0"/>
          </a:p>
        </p:txBody>
      </p:sp>
      <p:sp>
        <p:nvSpPr>
          <p:cNvPr id="2" name="Объект 1"/>
          <p:cNvSpPr>
            <a:spLocks noGrp="1"/>
          </p:cNvSpPr>
          <p:nvPr>
            <p:ph idx="1"/>
          </p:nvPr>
        </p:nvSpPr>
        <p:spPr>
          <a:xfrm>
            <a:off x="416496" y="1196752"/>
            <a:ext cx="8280920" cy="5328592"/>
          </a:xfrm>
        </p:spPr>
        <p:txBody>
          <a:bodyPr>
            <a:normAutofit fontScale="77500" lnSpcReduction="20000"/>
          </a:bodyPr>
          <a:lstStyle/>
          <a:p>
            <a:pPr marL="0" indent="0">
              <a:buNone/>
            </a:pPr>
            <a:r>
              <a:rPr lang="ru-RU" b="1" dirty="0"/>
              <a:t>	</a:t>
            </a:r>
            <a:r>
              <a:rPr lang="ru-RU" b="1" dirty="0" smtClean="0">
                <a:effectLst>
                  <a:outerShdw blurRad="38100" dist="38100" dir="2700000" algn="tl">
                    <a:srgbClr val="000000">
                      <a:alpha val="43137"/>
                    </a:srgbClr>
                  </a:outerShdw>
                </a:effectLst>
              </a:rPr>
              <a:t>- </a:t>
            </a:r>
            <a:r>
              <a:rPr lang="ru-RU" b="1" dirty="0">
                <a:effectLst>
                  <a:outerShdw blurRad="38100" dist="38100" dir="2700000" algn="tl">
                    <a:srgbClr val="000000">
                      <a:alpha val="43137"/>
                    </a:srgbClr>
                  </a:outerShdw>
                </a:effectLst>
              </a:rPr>
              <a:t> </a:t>
            </a:r>
            <a:r>
              <a:rPr lang="ru-RU" b="1" dirty="0" smtClean="0">
                <a:effectLst>
                  <a:outerShdw blurRad="38100" dist="38100" dir="2700000" algn="tl">
                    <a:srgbClr val="000000">
                      <a:alpha val="43137"/>
                    </a:srgbClr>
                  </a:outerShdw>
                </a:effectLst>
              </a:rPr>
              <a:t>Все </a:t>
            </a:r>
            <a:r>
              <a:rPr lang="ru-RU" b="1" dirty="0">
                <a:effectLst>
                  <a:outerShdw blurRad="38100" dist="38100" dir="2700000" algn="tl">
                    <a:srgbClr val="000000">
                      <a:alpha val="43137"/>
                    </a:srgbClr>
                  </a:outerShdw>
                </a:effectLst>
              </a:rPr>
              <a:t>стадии и процессы, начиная с планирования тестирования и заканчивая окончательным решением по апелляции, включая все стадии и процессы между ними, такие как предоставление информации о местонахождении, сбор проб и обращение с ними, лабораторный анализ, разрешения на терапевтическое использование, обработка результатов и проведение </a:t>
            </a:r>
            <a:r>
              <a:rPr lang="ru-RU" b="1" dirty="0" smtClean="0">
                <a:effectLst>
                  <a:outerShdw blurRad="38100" dist="38100" dir="2700000" algn="tl">
                    <a:srgbClr val="000000">
                      <a:alpha val="43137"/>
                    </a:srgbClr>
                  </a:outerShdw>
                </a:effectLst>
              </a:rPr>
              <a:t>слушаний.</a:t>
            </a:r>
            <a:endParaRPr lang="ru-RU" b="1" dirty="0">
              <a:effectLst>
                <a:outerShdw blurRad="38100" dist="38100" dir="2700000" algn="tl">
                  <a:srgbClr val="000000">
                    <a:alpha val="43137"/>
                  </a:srgbClr>
                </a:outerShdw>
              </a:effectLst>
            </a:endParaRPr>
          </a:p>
          <a:p>
            <a:pPr marL="0" indent="0">
              <a:buNone/>
            </a:pPr>
            <a:r>
              <a:rPr lang="ru-RU" b="1" dirty="0" smtClean="0">
                <a:effectLst>
                  <a:outerShdw blurRad="38100" dist="38100" dir="2700000" algn="tl">
                    <a:srgbClr val="000000">
                      <a:alpha val="43137"/>
                    </a:srgbClr>
                  </a:outerShdw>
                </a:effectLst>
              </a:rPr>
              <a:t>	Допинг-контроль</a:t>
            </a:r>
            <a:r>
              <a:rPr lang="ru-RU" b="1" dirty="0">
                <a:effectLst>
                  <a:outerShdw blurRad="38100" dist="38100" dir="2700000" algn="tl">
                    <a:srgbClr val="000000">
                      <a:alpha val="43137"/>
                    </a:srgbClr>
                  </a:outerShdw>
                </a:effectLst>
              </a:rPr>
              <a:t> проводят только те организации, которые уполномочены Всемирным антидопинговым агентством. На территории РФ, функции допинг - контроля осуществляет Российское антидопинговое агентство РУСАДА.</a:t>
            </a:r>
          </a:p>
          <a:p>
            <a:pPr marL="0" indent="0">
              <a:buNone/>
            </a:pPr>
            <a:r>
              <a:rPr lang="ru-RU" b="1" dirty="0" smtClean="0">
                <a:effectLst>
                  <a:outerShdw blurRad="38100" dist="38100" dir="2700000" algn="tl">
                    <a:srgbClr val="000000">
                      <a:alpha val="43137"/>
                    </a:srgbClr>
                  </a:outerShdw>
                </a:effectLst>
              </a:rPr>
              <a:t>	Любой </a:t>
            </a:r>
            <a:r>
              <a:rPr lang="ru-RU" b="1" dirty="0">
                <a:effectLst>
                  <a:outerShdw blurRad="38100" dist="38100" dir="2700000" algn="tl">
                    <a:srgbClr val="000000">
                      <a:alpha val="43137"/>
                    </a:srgbClr>
                  </a:outerShdw>
                </a:effectLst>
              </a:rPr>
              <a:t>спортсмен, в любое время и в любом месте может быть выбран для прохождения процедуры отбора проб для допинг-контроля.</a:t>
            </a:r>
          </a:p>
          <a:p>
            <a:pPr marL="0" indent="0">
              <a:buNone/>
            </a:pPr>
            <a:r>
              <a:rPr lang="ru-RU" b="1" dirty="0" smtClean="0">
                <a:effectLst>
                  <a:outerShdw blurRad="38100" dist="38100" dir="2700000" algn="tl">
                    <a:srgbClr val="000000">
                      <a:alpha val="43137"/>
                    </a:srgbClr>
                  </a:outerShdw>
                </a:effectLst>
              </a:rPr>
              <a:t>	Пробы </a:t>
            </a:r>
            <a:r>
              <a:rPr lang="ru-RU" b="1" dirty="0">
                <a:effectLst>
                  <a:outerShdw blurRad="38100" dist="38100" dir="2700000" algn="tl">
                    <a:srgbClr val="000000">
                      <a:alpha val="43137"/>
                    </a:srgbClr>
                  </a:outerShdw>
                </a:effectLst>
              </a:rPr>
              <a:t>отбираются как для соревновательного, так и для </a:t>
            </a:r>
            <a:r>
              <a:rPr lang="ru-RU" b="1" dirty="0" err="1">
                <a:effectLst>
                  <a:outerShdw blurRad="38100" dist="38100" dir="2700000" algn="tl">
                    <a:srgbClr val="000000">
                      <a:alpha val="43137"/>
                    </a:srgbClr>
                  </a:outerShdw>
                </a:effectLst>
              </a:rPr>
              <a:t>внесоревновательного</a:t>
            </a:r>
            <a:r>
              <a:rPr lang="ru-RU" b="1" dirty="0">
                <a:effectLst>
                  <a:outerShdw blurRad="38100" dist="38100" dir="2700000" algn="tl">
                    <a:srgbClr val="000000">
                      <a:alpha val="43137"/>
                    </a:srgbClr>
                  </a:outerShdw>
                </a:effectLst>
              </a:rPr>
              <a:t> контроля, что предусматривает возможность отбора проб на тренировках или по месту проживания спортсмена.</a:t>
            </a:r>
          </a:p>
          <a:p>
            <a:pPr marL="0" indent="0">
              <a:buNone/>
            </a:pPr>
            <a:r>
              <a:rPr lang="ru-RU" b="1" dirty="0" smtClean="0">
                <a:effectLst>
                  <a:outerShdw blurRad="38100" dist="38100" dir="2700000" algn="tl">
                    <a:srgbClr val="000000">
                      <a:alpha val="43137"/>
                    </a:srgbClr>
                  </a:outerShdw>
                </a:effectLst>
              </a:rPr>
              <a:t>	Все </a:t>
            </a:r>
            <a:r>
              <a:rPr lang="ru-RU" b="1" dirty="0">
                <a:effectLst>
                  <a:outerShdw blurRad="38100" dist="38100" dir="2700000" algn="tl">
                    <a:srgbClr val="000000">
                      <a:alpha val="43137"/>
                    </a:srgbClr>
                  </a:outerShdw>
                </a:effectLst>
              </a:rPr>
              <a:t>тестирование проводится без предварительного (заблаговременного) уведомления спортсмена.</a:t>
            </a:r>
          </a:p>
          <a:p>
            <a:endParaRPr lang="ru-RU" dirty="0"/>
          </a:p>
        </p:txBody>
      </p:sp>
    </p:spTree>
    <p:extLst>
      <p:ext uri="{BB962C8B-B14F-4D97-AF65-F5344CB8AC3E}">
        <p14:creationId xmlns:p14="http://schemas.microsoft.com/office/powerpoint/2010/main" val="1884880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495300" y="320040"/>
            <a:ext cx="7842250" cy="732696"/>
          </a:xfrm>
        </p:spPr>
        <p:txBody>
          <a:bodyPr>
            <a:normAutofit fontScale="90000"/>
          </a:bodyPr>
          <a:lstStyle/>
          <a:p>
            <a:pPr algn="ctr"/>
            <a:r>
              <a:rPr lang="ru-RU" dirty="0" smtClean="0"/>
              <a:t>Предоставление информации </a:t>
            </a:r>
            <a:endParaRPr lang="ru-RU" dirty="0"/>
          </a:p>
        </p:txBody>
      </p:sp>
      <p:sp>
        <p:nvSpPr>
          <p:cNvPr id="2" name="Объект 1"/>
          <p:cNvSpPr>
            <a:spLocks noGrp="1"/>
          </p:cNvSpPr>
          <p:nvPr>
            <p:ph idx="1"/>
          </p:nvPr>
        </p:nvSpPr>
        <p:spPr>
          <a:xfrm>
            <a:off x="272480" y="1412776"/>
            <a:ext cx="8712968" cy="4896543"/>
          </a:xfrm>
        </p:spPr>
        <p:txBody>
          <a:bodyPr>
            <a:normAutofit fontScale="70000" lnSpcReduction="20000"/>
          </a:bodyPr>
          <a:lstStyle/>
          <a:p>
            <a:pPr marL="0" indent="0">
              <a:buNone/>
            </a:pPr>
            <a:r>
              <a:rPr lang="ru-RU" dirty="0" smtClean="0"/>
              <a:t>	</a:t>
            </a:r>
            <a:r>
              <a:rPr lang="ru-RU" sz="2800" dirty="0" smtClean="0"/>
              <a:t> </a:t>
            </a:r>
            <a:r>
              <a:rPr lang="ru-RU" sz="2900" b="1" dirty="0">
                <a:effectLst>
                  <a:outerShdw blurRad="38100" dist="38100" dir="2700000" algn="tl">
                    <a:srgbClr val="000000">
                      <a:alpha val="43137"/>
                    </a:srgbClr>
                  </a:outerShdw>
                </a:effectLst>
              </a:rPr>
              <a:t>Спортсмены, включенные в пулы РУСАДА, должны предоставлять информацию до 25 </a:t>
            </a:r>
            <a:r>
              <a:rPr lang="ru-RU" sz="2900" b="1" dirty="0" smtClean="0">
                <a:effectLst>
                  <a:outerShdw blurRad="38100" dist="38100" dir="2700000" algn="tl">
                    <a:srgbClr val="000000">
                      <a:alpha val="43137"/>
                    </a:srgbClr>
                  </a:outerShdw>
                </a:effectLst>
              </a:rPr>
              <a:t>числа месяца, предшествующего </a:t>
            </a:r>
            <a:r>
              <a:rPr lang="ru-RU" sz="2900" b="1" dirty="0">
                <a:effectLst>
                  <a:outerShdw blurRad="38100" dist="38100" dir="2700000" algn="tl">
                    <a:srgbClr val="000000">
                      <a:alpha val="43137"/>
                    </a:srgbClr>
                  </a:outerShdw>
                </a:effectLst>
              </a:rPr>
              <a:t>началу нового квартала (т.е. до 25 декабря на 1 квартал следующего года, 25 марта на 2 квартал, 25 июня на 3 квартал и 25 сентября на 4 квартал текущего года).</a:t>
            </a:r>
            <a:br>
              <a:rPr lang="ru-RU" sz="2900" b="1" dirty="0">
                <a:effectLst>
                  <a:outerShdw blurRad="38100" dist="38100" dir="2700000" algn="tl">
                    <a:srgbClr val="000000">
                      <a:alpha val="43137"/>
                    </a:srgbClr>
                  </a:outerShdw>
                </a:effectLst>
              </a:rPr>
            </a:br>
            <a:r>
              <a:rPr lang="ru-RU" sz="2900" b="1" dirty="0">
                <a:effectLst>
                  <a:outerShdw blurRad="38100" dist="38100" dir="2700000" algn="tl">
                    <a:srgbClr val="000000">
                      <a:alpha val="43137"/>
                    </a:srgbClr>
                  </a:outerShdw>
                </a:effectLst>
              </a:rPr>
              <a:t>           Если спортсмена включили в пул тестирования РУСАДА впервые, </a:t>
            </a:r>
            <a:r>
              <a:rPr lang="ru-RU" sz="2900" b="1" dirty="0" smtClean="0">
                <a:effectLst>
                  <a:outerShdw blurRad="38100" dist="38100" dir="2700000" algn="tl">
                    <a:srgbClr val="000000">
                      <a:alpha val="43137"/>
                    </a:srgbClr>
                  </a:outerShdw>
                </a:effectLst>
              </a:rPr>
              <a:t>необходимо </a:t>
            </a:r>
            <a:r>
              <a:rPr lang="ru-RU" sz="2900" b="1" dirty="0">
                <a:effectLst>
                  <a:outerShdw blurRad="38100" dist="38100" dir="2700000" algn="tl">
                    <a:srgbClr val="000000">
                      <a:alpha val="43137"/>
                    </a:srgbClr>
                  </a:outerShdw>
                </a:effectLst>
              </a:rPr>
              <a:t>предоставлять информацию </a:t>
            </a:r>
            <a:r>
              <a:rPr lang="ru-RU" sz="2900" b="1" dirty="0" smtClean="0">
                <a:effectLst>
                  <a:outerShdw blurRad="38100" dist="38100" dir="2700000" algn="tl">
                    <a:srgbClr val="000000">
                      <a:alpha val="43137"/>
                    </a:srgbClr>
                  </a:outerShdw>
                </a:effectLst>
              </a:rPr>
              <a:t>о местонахождении </a:t>
            </a:r>
            <a:r>
              <a:rPr lang="ru-RU" sz="2900" b="1" dirty="0">
                <a:effectLst>
                  <a:outerShdw blurRad="38100" dist="38100" dir="2700000" algn="tl">
                    <a:srgbClr val="000000">
                      <a:alpha val="43137"/>
                    </a:srgbClr>
                  </a:outerShdw>
                </a:effectLst>
              </a:rPr>
              <a:t>с момента уведомления о включении в пул тестирования, даже если эта дата приходится на середину квартала.</a:t>
            </a:r>
            <a:br>
              <a:rPr lang="ru-RU" sz="2900" b="1" dirty="0">
                <a:effectLst>
                  <a:outerShdw blurRad="38100" dist="38100" dir="2700000" algn="tl">
                    <a:srgbClr val="000000">
                      <a:alpha val="43137"/>
                    </a:srgbClr>
                  </a:outerShdw>
                </a:effectLst>
              </a:rPr>
            </a:br>
            <a:r>
              <a:rPr lang="ru-RU" sz="2900" b="1" dirty="0">
                <a:effectLst>
                  <a:outerShdw blurRad="38100" dist="38100" dir="2700000" algn="tl">
                    <a:srgbClr val="000000">
                      <a:alpha val="43137"/>
                    </a:srgbClr>
                  </a:outerShdw>
                </a:effectLst>
              </a:rPr>
              <a:t>         Международные федерации могут устанавливать другие сроки предоставления информации. Точные даты необходимо уточнить у соответствующей международной спортивной федерации</a:t>
            </a:r>
            <a:r>
              <a:rPr lang="ru-RU" sz="2900" b="1" dirty="0" smtClean="0">
                <a:effectLst>
                  <a:outerShdw blurRad="38100" dist="38100" dir="2700000" algn="tl">
                    <a:srgbClr val="000000">
                      <a:alpha val="43137"/>
                    </a:srgbClr>
                  </a:outerShdw>
                </a:effectLst>
              </a:rPr>
              <a:t>.</a:t>
            </a:r>
            <a:r>
              <a:rPr lang="ru-RU" sz="2900" b="1" dirty="0">
                <a:effectLst>
                  <a:outerShdw blurRad="38100" dist="38100" dir="2700000" algn="tl">
                    <a:srgbClr val="000000">
                      <a:alpha val="43137"/>
                    </a:srgbClr>
                  </a:outerShdw>
                </a:effectLst>
              </a:rPr>
              <a:t> </a:t>
            </a:r>
            <a:endParaRPr lang="ru-RU" sz="2900" b="1" dirty="0" smtClean="0">
              <a:effectLst>
                <a:outerShdw blurRad="38100" dist="38100" dir="2700000" algn="tl">
                  <a:srgbClr val="000000">
                    <a:alpha val="43137"/>
                  </a:srgbClr>
                </a:outerShdw>
              </a:effectLst>
            </a:endParaRPr>
          </a:p>
          <a:p>
            <a:pPr marL="0" indent="0">
              <a:buNone/>
            </a:pPr>
            <a:r>
              <a:rPr lang="ru-RU" sz="2900" b="1" dirty="0">
                <a:effectLst>
                  <a:outerShdw blurRad="38100" dist="38100" dir="2700000" algn="tl">
                    <a:srgbClr val="000000">
                      <a:alpha val="43137"/>
                    </a:srgbClr>
                  </a:outerShdw>
                </a:effectLst>
              </a:rPr>
              <a:t>	</a:t>
            </a:r>
            <a:r>
              <a:rPr lang="ru-RU" sz="2900" b="1" dirty="0" smtClean="0">
                <a:effectLst>
                  <a:outerShdw blurRad="38100" dist="38100" dir="2700000" algn="tl">
                    <a:srgbClr val="000000">
                      <a:alpha val="43137"/>
                    </a:srgbClr>
                  </a:outerShdw>
                </a:effectLst>
              </a:rPr>
              <a:t>Предоставление  </a:t>
            </a:r>
            <a:r>
              <a:rPr lang="ru-RU" sz="2900" b="1" dirty="0">
                <a:effectLst>
                  <a:outerShdw blurRad="38100" dist="38100" dir="2700000" algn="tl">
                    <a:srgbClr val="000000">
                      <a:alpha val="43137"/>
                    </a:srgbClr>
                  </a:outerShdw>
                </a:effectLst>
              </a:rPr>
              <a:t>и </a:t>
            </a:r>
            <a:r>
              <a:rPr lang="ru-RU" sz="2900" b="1" dirty="0" smtClean="0">
                <a:effectLst>
                  <a:outerShdw blurRad="38100" dist="38100" dir="2700000" algn="tl">
                    <a:srgbClr val="000000">
                      <a:alpha val="43137"/>
                    </a:srgbClr>
                  </a:outerShdw>
                </a:effectLst>
              </a:rPr>
              <a:t>изменение информации </a:t>
            </a:r>
            <a:r>
              <a:rPr lang="ru-RU" sz="2900" b="1" dirty="0">
                <a:effectLst>
                  <a:outerShdw blurRad="38100" dist="38100" dir="2700000" algn="tl">
                    <a:srgbClr val="000000">
                      <a:alpha val="43137"/>
                    </a:srgbClr>
                  </a:outerShdw>
                </a:effectLst>
              </a:rPr>
              <a:t>о местонахождении </a:t>
            </a:r>
            <a:r>
              <a:rPr lang="ru-RU" sz="2900" b="1" dirty="0" smtClean="0">
                <a:effectLst>
                  <a:outerShdw blurRad="38100" dist="38100" dir="2700000" algn="tl">
                    <a:srgbClr val="000000">
                      <a:alpha val="43137"/>
                    </a:srgbClr>
                  </a:outerShdw>
                </a:effectLst>
              </a:rPr>
              <a:t>проводится посредством </a:t>
            </a:r>
            <a:r>
              <a:rPr lang="ru-RU" sz="2900" b="1" dirty="0">
                <a:effectLst>
                  <a:outerShdw blurRad="38100" dist="38100" dir="2700000" algn="tl">
                    <a:srgbClr val="000000">
                      <a:alpha val="43137"/>
                    </a:srgbClr>
                  </a:outerShdw>
                </a:effectLst>
              </a:rPr>
              <a:t>онлайн системы АДАМС на официальном сайте РУСАДА. </a:t>
            </a:r>
          </a:p>
        </p:txBody>
      </p:sp>
    </p:spTree>
    <p:extLst>
      <p:ext uri="{BB962C8B-B14F-4D97-AF65-F5344CB8AC3E}">
        <p14:creationId xmlns:p14="http://schemas.microsoft.com/office/powerpoint/2010/main" val="1265077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416496" y="1556792"/>
            <a:ext cx="8280920" cy="4569371"/>
          </a:xfrm>
        </p:spPr>
        <p:txBody>
          <a:bodyPr>
            <a:normAutofit fontScale="85000" lnSpcReduction="20000"/>
          </a:bodyPr>
          <a:lstStyle/>
          <a:p>
            <a:pPr marL="0" indent="0" fontAlgn="t">
              <a:buNone/>
            </a:pPr>
            <a:r>
              <a:rPr lang="ru-RU" b="1" dirty="0" smtClean="0">
                <a:effectLst>
                  <a:outerShdw blurRad="38100" dist="38100" dir="2700000" algn="tl">
                    <a:srgbClr val="000000">
                      <a:alpha val="43137"/>
                    </a:srgbClr>
                  </a:outerShdw>
                </a:effectLst>
              </a:rPr>
              <a:t>Субстанции</a:t>
            </a:r>
            <a:r>
              <a:rPr lang="ru-RU" b="1" dirty="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a:p>
            <a:pPr fontAlgn="t"/>
            <a:r>
              <a:rPr lang="ru-RU" dirty="0">
                <a:effectLst>
                  <a:outerShdw blurRad="38100" dist="38100" dir="2700000" algn="tl">
                    <a:srgbClr val="000000">
                      <a:alpha val="43137"/>
                    </a:srgbClr>
                  </a:outerShdw>
                </a:effectLst>
              </a:rPr>
              <a:t>1. Анаболические </a:t>
            </a:r>
            <a:r>
              <a:rPr lang="ru-RU" dirty="0" smtClean="0">
                <a:effectLst>
                  <a:outerShdw blurRad="38100" dist="38100" dir="2700000" algn="tl">
                    <a:srgbClr val="000000">
                      <a:alpha val="43137"/>
                    </a:srgbClr>
                  </a:outerShdw>
                </a:effectLst>
              </a:rPr>
              <a:t>андрогенные </a:t>
            </a:r>
            <a:r>
              <a:rPr lang="ru-RU" dirty="0">
                <a:effectLst>
                  <a:outerShdw blurRad="38100" dist="38100" dir="2700000" algn="tl">
                    <a:srgbClr val="000000">
                      <a:alpha val="43137"/>
                    </a:srgbClr>
                  </a:outerShdw>
                </a:effectLst>
              </a:rPr>
              <a:t>стероиды и другие анаболические агенты</a:t>
            </a:r>
            <a:r>
              <a:rPr lang="ru-RU" dirty="0" smtClean="0">
                <a:effectLst>
                  <a:outerShdw blurRad="38100" dist="38100" dir="2700000" algn="tl">
                    <a:srgbClr val="000000">
                      <a:alpha val="43137"/>
                    </a:srgbClr>
                  </a:outerShdw>
                </a:effectLst>
              </a:rPr>
              <a:t>.</a:t>
            </a:r>
            <a:endParaRPr lang="ru-RU" dirty="0">
              <a:effectLst>
                <a:outerShdw blurRad="38100" dist="38100" dir="2700000" algn="tl">
                  <a:srgbClr val="000000">
                    <a:alpha val="43137"/>
                  </a:srgbClr>
                </a:outerShdw>
              </a:effectLst>
            </a:endParaRPr>
          </a:p>
          <a:p>
            <a:pPr fontAlgn="t"/>
            <a:r>
              <a:rPr lang="ru-RU" dirty="0">
                <a:effectLst>
                  <a:outerShdw blurRad="38100" dist="38100" dir="2700000" algn="tl">
                    <a:srgbClr val="000000">
                      <a:alpha val="43137"/>
                    </a:srgbClr>
                  </a:outerShdw>
                </a:effectLst>
              </a:rPr>
              <a:t>2. Пептидные гормоны, факторы роста, подобные субстанции и миметики.</a:t>
            </a:r>
          </a:p>
          <a:p>
            <a:pPr fontAlgn="t"/>
            <a:r>
              <a:rPr lang="ru-RU" dirty="0">
                <a:effectLst>
                  <a:outerShdw blurRad="38100" dist="38100" dir="2700000" algn="tl">
                    <a:srgbClr val="000000">
                      <a:alpha val="43137"/>
                    </a:srgbClr>
                  </a:outerShdw>
                </a:effectLst>
              </a:rPr>
              <a:t>3. Бета-2 агонисты.</a:t>
            </a:r>
          </a:p>
          <a:p>
            <a:pPr fontAlgn="t"/>
            <a:r>
              <a:rPr lang="ru-RU" dirty="0">
                <a:effectLst>
                  <a:outerShdw blurRad="38100" dist="38100" dir="2700000" algn="tl">
                    <a:srgbClr val="000000">
                      <a:alpha val="43137"/>
                    </a:srgbClr>
                  </a:outerShdw>
                </a:effectLst>
              </a:rPr>
              <a:t>4. Гормоны и модуляторы метаболизма.</a:t>
            </a:r>
          </a:p>
          <a:p>
            <a:pPr fontAlgn="t"/>
            <a:r>
              <a:rPr lang="ru-RU" dirty="0">
                <a:effectLst>
                  <a:outerShdw blurRad="38100" dist="38100" dir="2700000" algn="tl">
                    <a:srgbClr val="000000">
                      <a:alpha val="43137"/>
                    </a:srgbClr>
                  </a:outerShdw>
                </a:effectLst>
              </a:rPr>
              <a:t>5. Диуретики и маскирующие агенты.</a:t>
            </a:r>
          </a:p>
          <a:p>
            <a:pPr fontAlgn="t"/>
            <a:endParaRPr lang="ru-RU" dirty="0"/>
          </a:p>
          <a:p>
            <a:pPr marL="0" indent="0" fontAlgn="t">
              <a:buNone/>
            </a:pPr>
            <a:r>
              <a:rPr lang="ru-RU" b="1" dirty="0">
                <a:effectLst>
                  <a:outerShdw blurRad="38100" dist="38100" dir="2700000" algn="tl">
                    <a:srgbClr val="000000">
                      <a:alpha val="43137"/>
                    </a:srgbClr>
                  </a:outerShdw>
                </a:effectLst>
              </a:rPr>
              <a:t>Методы:</a:t>
            </a:r>
            <a:endParaRPr lang="ru-RU" dirty="0">
              <a:effectLst>
                <a:outerShdw blurRad="38100" dist="38100" dir="2700000" algn="tl">
                  <a:srgbClr val="000000">
                    <a:alpha val="43137"/>
                  </a:srgbClr>
                </a:outerShdw>
              </a:effectLst>
            </a:endParaRPr>
          </a:p>
          <a:p>
            <a:pPr fontAlgn="t"/>
            <a:r>
              <a:rPr lang="ru-RU" dirty="0">
                <a:effectLst>
                  <a:outerShdw blurRad="38100" dist="38100" dir="2700000" algn="tl">
                    <a:srgbClr val="000000">
                      <a:alpha val="43137"/>
                    </a:srgbClr>
                  </a:outerShdw>
                </a:effectLst>
              </a:rPr>
              <a:t>1. Манипуляции с кровью и ее компонентами.</a:t>
            </a:r>
          </a:p>
          <a:p>
            <a:pPr fontAlgn="t"/>
            <a:r>
              <a:rPr lang="ru-RU" dirty="0">
                <a:effectLst>
                  <a:outerShdw blurRad="38100" dist="38100" dir="2700000" algn="tl">
                    <a:srgbClr val="000000">
                      <a:alpha val="43137"/>
                    </a:srgbClr>
                  </a:outerShdw>
                </a:effectLst>
              </a:rPr>
              <a:t>2</a:t>
            </a:r>
            <a:r>
              <a:rPr lang="ru-RU" dirty="0" smtClean="0">
                <a:effectLst>
                  <a:outerShdw blurRad="38100" dist="38100" dir="2700000" algn="tl">
                    <a:srgbClr val="000000">
                      <a:alpha val="43137"/>
                    </a:srgbClr>
                  </a:outerShdw>
                </a:effectLst>
              </a:rPr>
              <a:t>. Химические </a:t>
            </a:r>
            <a:r>
              <a:rPr lang="ru-RU" dirty="0">
                <a:effectLst>
                  <a:outerShdw blurRad="38100" dist="38100" dir="2700000" algn="tl">
                    <a:srgbClr val="000000">
                      <a:alpha val="43137"/>
                    </a:srgbClr>
                  </a:outerShdw>
                </a:effectLst>
              </a:rPr>
              <a:t>и физические манипуляции.</a:t>
            </a:r>
          </a:p>
          <a:p>
            <a:pPr fontAlgn="t"/>
            <a:r>
              <a:rPr lang="ru-RU" dirty="0">
                <a:effectLst>
                  <a:outerShdw blurRad="38100" dist="38100" dir="2700000" algn="tl">
                    <a:srgbClr val="000000">
                      <a:alpha val="43137"/>
                    </a:srgbClr>
                  </a:outerShdw>
                </a:effectLst>
              </a:rPr>
              <a:t>3. Генный </a:t>
            </a:r>
            <a:r>
              <a:rPr lang="ru-RU" dirty="0" smtClean="0">
                <a:effectLst>
                  <a:outerShdw blurRad="38100" dist="38100" dir="2700000" algn="tl">
                    <a:srgbClr val="000000">
                      <a:alpha val="43137"/>
                    </a:srgbClr>
                  </a:outerShdw>
                </a:effectLst>
              </a:rPr>
              <a:t>и клеточный допинг</a:t>
            </a:r>
            <a:r>
              <a:rPr lang="ru-RU" dirty="0">
                <a:effectLst>
                  <a:outerShdw blurRad="38100" dist="38100" dir="2700000" algn="tl">
                    <a:srgbClr val="000000">
                      <a:alpha val="43137"/>
                    </a:srgbClr>
                  </a:outerShdw>
                </a:effectLst>
              </a:rPr>
              <a:t>.</a:t>
            </a:r>
          </a:p>
          <a:p>
            <a:pPr marL="0" indent="0">
              <a:buNone/>
            </a:pPr>
            <a:endParaRPr lang="ru-RU" dirty="0"/>
          </a:p>
          <a:p>
            <a:endParaRPr lang="ru-RU" dirty="0"/>
          </a:p>
        </p:txBody>
      </p:sp>
      <p:sp>
        <p:nvSpPr>
          <p:cNvPr id="5" name="Заголовок 4"/>
          <p:cNvSpPr>
            <a:spLocks noGrp="1"/>
          </p:cNvSpPr>
          <p:nvPr>
            <p:ph type="title"/>
          </p:nvPr>
        </p:nvSpPr>
        <p:spPr>
          <a:xfrm>
            <a:off x="495300" y="548680"/>
            <a:ext cx="7842250" cy="914360"/>
          </a:xfrm>
        </p:spPr>
        <p:txBody>
          <a:bodyPr/>
          <a:lstStyle/>
          <a:p>
            <a:pPr algn="ctr"/>
            <a:r>
              <a:rPr lang="ru-RU" dirty="0" smtClean="0"/>
              <a:t>Запрещенный список</a:t>
            </a:r>
            <a:endParaRPr lang="ru-RU" dirty="0"/>
          </a:p>
        </p:txBody>
      </p:sp>
    </p:spTree>
    <p:extLst>
      <p:ext uri="{BB962C8B-B14F-4D97-AF65-F5344CB8AC3E}">
        <p14:creationId xmlns:p14="http://schemas.microsoft.com/office/powerpoint/2010/main" val="1833300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5" y="274642"/>
            <a:ext cx="8915400" cy="1282153"/>
          </a:xfrm>
        </p:spPr>
        <p:style>
          <a:lnRef idx="1">
            <a:schemeClr val="accent3"/>
          </a:lnRef>
          <a:fillRef idx="2">
            <a:schemeClr val="accent3"/>
          </a:fillRef>
          <a:effectRef idx="1">
            <a:schemeClr val="accent3"/>
          </a:effectRef>
          <a:fontRef idx="minor">
            <a:schemeClr val="dk1"/>
          </a:fontRef>
        </p:style>
        <p:txBody>
          <a:bodyPr>
            <a:normAutofit fontScale="90000"/>
          </a:bodyPr>
          <a:lstStyle/>
          <a:p>
            <a:pPr algn="ctr"/>
            <a:r>
              <a:rPr lang="ru-RU" sz="3600" b="1" dirty="0" smtClean="0">
                <a:solidFill>
                  <a:srgbClr val="C00000"/>
                </a:solidFill>
              </a:rPr>
              <a:t/>
            </a:r>
            <a:br>
              <a:rPr lang="ru-RU" sz="3600" b="1" dirty="0" smtClean="0">
                <a:solidFill>
                  <a:srgbClr val="C00000"/>
                </a:solidFill>
              </a:rPr>
            </a:br>
            <a:r>
              <a:rPr lang="ru-RU" sz="3600" dirty="0">
                <a:solidFill>
                  <a:srgbClr val="C00000"/>
                </a:solidFill>
              </a:rPr>
              <a:t/>
            </a:r>
            <a:br>
              <a:rPr lang="ru-RU" sz="3600" dirty="0">
                <a:solidFill>
                  <a:srgbClr val="C00000"/>
                </a:solidFill>
              </a:rPr>
            </a:br>
            <a:r>
              <a:rPr lang="ru-RU" sz="3600" dirty="0" smtClean="0">
                <a:solidFill>
                  <a:srgbClr val="C00000"/>
                </a:solidFill>
              </a:rPr>
              <a:t/>
            </a:r>
            <a:br>
              <a:rPr lang="ru-RU" sz="3600" dirty="0" smtClean="0">
                <a:solidFill>
                  <a:srgbClr val="C00000"/>
                </a:solidFill>
              </a:rPr>
            </a:br>
            <a:r>
              <a:rPr lang="ru-RU" sz="3600" dirty="0">
                <a:solidFill>
                  <a:srgbClr val="C00000"/>
                </a:solidFill>
              </a:rPr>
              <a:t/>
            </a:r>
            <a:br>
              <a:rPr lang="ru-RU" sz="3600" dirty="0">
                <a:solidFill>
                  <a:srgbClr val="C00000"/>
                </a:solidFill>
              </a:rPr>
            </a:br>
            <a:r>
              <a:rPr lang="ru-RU" sz="2000" b="1" dirty="0" smtClean="0">
                <a:solidFill>
                  <a:srgbClr val="C00000"/>
                </a:solidFill>
              </a:rPr>
              <a:t>Международный </a:t>
            </a:r>
            <a:r>
              <a:rPr lang="ru-RU" sz="2000" b="1" dirty="0">
                <a:solidFill>
                  <a:srgbClr val="C00000"/>
                </a:solidFill>
              </a:rPr>
              <a:t>стандарт</a:t>
            </a:r>
            <a:br>
              <a:rPr lang="ru-RU" sz="2000" b="1" dirty="0">
                <a:solidFill>
                  <a:srgbClr val="C00000"/>
                </a:solidFill>
              </a:rPr>
            </a:br>
            <a:r>
              <a:rPr lang="ru-RU" sz="2000" b="1" dirty="0"/>
              <a:t>Запрещенный список, </a:t>
            </a:r>
            <a:r>
              <a:rPr lang="ru-RU" sz="2000" b="1" dirty="0" smtClean="0"/>
              <a:t>вступивший </a:t>
            </a:r>
            <a:r>
              <a:rPr lang="ru-RU" sz="2000" b="1" dirty="0"/>
              <a:t>в силу с 1 января </a:t>
            </a:r>
            <a:r>
              <a:rPr lang="ru-RU" sz="2000" b="1" dirty="0" smtClean="0"/>
              <a:t>2021 года</a:t>
            </a:r>
            <a:r>
              <a:rPr lang="ru-RU" sz="2300" b="1" dirty="0"/>
              <a:t/>
            </a:r>
            <a:br>
              <a:rPr lang="ru-RU" sz="2300" b="1" dirty="0"/>
            </a:br>
            <a:endParaRPr lang="ru-RU" sz="2300" b="1" dirty="0"/>
          </a:p>
        </p:txBody>
      </p:sp>
      <p:sp>
        <p:nvSpPr>
          <p:cNvPr id="3" name="Объект 2"/>
          <p:cNvSpPr>
            <a:spLocks noGrp="1"/>
          </p:cNvSpPr>
          <p:nvPr>
            <p:ph idx="1"/>
          </p:nvPr>
        </p:nvSpPr>
        <p:spPr>
          <a:xfrm>
            <a:off x="495305" y="1556794"/>
            <a:ext cx="8915400" cy="4824537"/>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marL="0" indent="0">
              <a:buNone/>
            </a:pPr>
            <a:r>
              <a:rPr lang="ru-RU" sz="3100" b="1" dirty="0"/>
              <a:t> </a:t>
            </a:r>
            <a:r>
              <a:rPr lang="ru-RU" sz="3100" b="1" dirty="0">
                <a:solidFill>
                  <a:srgbClr val="C00000"/>
                </a:solidFill>
              </a:rPr>
              <a:t>1.Субстанции и методы, запрещенные все время </a:t>
            </a:r>
          </a:p>
          <a:p>
            <a:pPr marL="0" indent="0">
              <a:buNone/>
            </a:pPr>
            <a:r>
              <a:rPr lang="ru-RU" sz="3100" b="1" dirty="0">
                <a:solidFill>
                  <a:srgbClr val="C00000"/>
                </a:solidFill>
              </a:rPr>
              <a:t> </a:t>
            </a:r>
            <a:r>
              <a:rPr lang="ru-RU" sz="3100" b="1" dirty="0"/>
              <a:t>(</a:t>
            </a:r>
            <a:r>
              <a:rPr lang="ru-RU" sz="2300" b="1" dirty="0"/>
              <a:t>как в соревновательный, так и во </a:t>
            </a:r>
            <a:r>
              <a:rPr lang="ru-RU" sz="2300" b="1" dirty="0" err="1"/>
              <a:t>внесоревновательный</a:t>
            </a:r>
            <a:r>
              <a:rPr lang="ru-RU" sz="2300" b="1" dirty="0"/>
              <a:t> период </a:t>
            </a:r>
            <a:r>
              <a:rPr lang="ru-RU" sz="2300" b="1" dirty="0" smtClean="0"/>
              <a:t>)</a:t>
            </a:r>
            <a:endParaRPr lang="ru-RU" sz="2300" b="1" dirty="0"/>
          </a:p>
          <a:p>
            <a:pPr marL="0" indent="0" algn="ctr">
              <a:buNone/>
            </a:pPr>
            <a:r>
              <a:rPr lang="ru-RU" sz="3100" b="1" dirty="0"/>
              <a:t>      </a:t>
            </a:r>
            <a:r>
              <a:rPr lang="en-US" sz="3100" b="1" dirty="0">
                <a:solidFill>
                  <a:srgbClr val="C00000"/>
                </a:solidFill>
              </a:rPr>
              <a:t>S1</a:t>
            </a:r>
            <a:r>
              <a:rPr lang="ru-RU" sz="3100" b="1" dirty="0">
                <a:solidFill>
                  <a:srgbClr val="C00000"/>
                </a:solidFill>
              </a:rPr>
              <a:t> Анаболические агенты</a:t>
            </a:r>
          </a:p>
          <a:p>
            <a:pPr marL="0" indent="0">
              <a:buNone/>
            </a:pPr>
            <a:r>
              <a:rPr lang="ru-RU" b="1" dirty="0">
                <a:solidFill>
                  <a:schemeClr val="accent6">
                    <a:lumMod val="75000"/>
                  </a:schemeClr>
                </a:solidFill>
              </a:rPr>
              <a:t>      Анаболические андрогенные стероиды(ААС)</a:t>
            </a:r>
          </a:p>
          <a:p>
            <a:pPr marL="0" indent="0" algn="just">
              <a:buNone/>
            </a:pPr>
            <a:r>
              <a:rPr lang="ru-RU" b="1" dirty="0"/>
              <a:t>      а) экзогенные ААС, которые не вырабатываются организмом        (например,  </a:t>
            </a:r>
            <a:r>
              <a:rPr lang="ru-RU" b="1" dirty="0" err="1"/>
              <a:t>клостебол</a:t>
            </a:r>
            <a:r>
              <a:rPr lang="ru-RU" b="1" dirty="0" smtClean="0"/>
              <a:t>, </a:t>
            </a:r>
            <a:r>
              <a:rPr lang="ru-RU" b="1" dirty="0" err="1" smtClean="0"/>
              <a:t>миболерон</a:t>
            </a:r>
            <a:r>
              <a:rPr lang="ru-RU" b="1" dirty="0" smtClean="0"/>
              <a:t> </a:t>
            </a:r>
            <a:r>
              <a:rPr lang="ru-RU" b="1" dirty="0"/>
              <a:t>и др.)</a:t>
            </a:r>
          </a:p>
          <a:p>
            <a:pPr marL="0" indent="0" algn="just">
              <a:buNone/>
            </a:pPr>
            <a:r>
              <a:rPr lang="ru-RU" b="1" dirty="0"/>
              <a:t>      б) эндогенные ААС, которые </a:t>
            </a:r>
            <a:r>
              <a:rPr lang="ru-RU" b="1" dirty="0" err="1"/>
              <a:t>вырабатывааются</a:t>
            </a:r>
            <a:r>
              <a:rPr lang="ru-RU" b="1" dirty="0"/>
              <a:t> организмом естественным путем при экзогенном введении ( например, </a:t>
            </a:r>
            <a:r>
              <a:rPr lang="ru-RU" b="1" dirty="0" err="1"/>
              <a:t>нандролон</a:t>
            </a:r>
            <a:r>
              <a:rPr lang="ru-RU" b="1" dirty="0"/>
              <a:t>, </a:t>
            </a:r>
            <a:r>
              <a:rPr lang="ru-RU" b="1" dirty="0" err="1"/>
              <a:t>эпитестостерон</a:t>
            </a:r>
            <a:r>
              <a:rPr lang="ru-RU" b="1" dirty="0"/>
              <a:t> и др. )</a:t>
            </a:r>
          </a:p>
          <a:p>
            <a:pPr marL="0" indent="0" algn="just">
              <a:buNone/>
            </a:pPr>
            <a:r>
              <a:rPr lang="ru-RU" b="1" dirty="0"/>
              <a:t>      в) другие анаболические агенты, которые являются селективными модуляторами андрогенных рецепторов  </a:t>
            </a:r>
            <a:r>
              <a:rPr lang="en-US" b="1" dirty="0"/>
              <a:t>SARMs </a:t>
            </a:r>
            <a:r>
              <a:rPr lang="ru-RU" b="1" dirty="0"/>
              <a:t>(например, </a:t>
            </a:r>
            <a:r>
              <a:rPr lang="ru-RU" b="1" dirty="0" err="1"/>
              <a:t>андарин</a:t>
            </a:r>
            <a:r>
              <a:rPr lang="ru-RU" b="1" dirty="0"/>
              <a:t>, </a:t>
            </a:r>
            <a:r>
              <a:rPr lang="ru-RU" b="1" dirty="0" err="1"/>
              <a:t>остарин</a:t>
            </a:r>
            <a:r>
              <a:rPr lang="ru-RU" b="1" dirty="0"/>
              <a:t> </a:t>
            </a:r>
            <a:r>
              <a:rPr lang="ru-RU" b="1" dirty="0" smtClean="0"/>
              <a:t>, </a:t>
            </a:r>
            <a:r>
              <a:rPr lang="ru-RU" b="1" dirty="0" err="1" smtClean="0"/>
              <a:t>тиболон</a:t>
            </a:r>
            <a:r>
              <a:rPr lang="ru-RU" b="1" dirty="0" smtClean="0"/>
              <a:t> </a:t>
            </a:r>
            <a:r>
              <a:rPr lang="ru-RU" b="1" dirty="0"/>
              <a:t>и др.)</a:t>
            </a:r>
          </a:p>
        </p:txBody>
      </p:sp>
    </p:spTree>
    <p:extLst>
      <p:ext uri="{BB962C8B-B14F-4D97-AF65-F5344CB8AC3E}">
        <p14:creationId xmlns:p14="http://schemas.microsoft.com/office/powerpoint/2010/main" val="2329242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507" y="476673"/>
            <a:ext cx="8915400" cy="1008111"/>
          </a:xfrm>
        </p:spPr>
        <p:style>
          <a:lnRef idx="1">
            <a:schemeClr val="accent3"/>
          </a:lnRef>
          <a:fillRef idx="2">
            <a:schemeClr val="accent3"/>
          </a:fillRef>
          <a:effectRef idx="1">
            <a:schemeClr val="accent3"/>
          </a:effectRef>
          <a:fontRef idx="minor">
            <a:schemeClr val="dk1"/>
          </a:fontRef>
        </p:style>
        <p:txBody>
          <a:bodyPr>
            <a:noAutofit/>
          </a:bodyPr>
          <a:lstStyle/>
          <a:p>
            <a:pPr algn="ctr"/>
            <a:r>
              <a:rPr lang="ru-RU" sz="2800" b="1" dirty="0"/>
              <a:t/>
            </a:r>
            <a:br>
              <a:rPr lang="ru-RU" sz="2800" b="1" dirty="0"/>
            </a:br>
            <a:r>
              <a:rPr lang="ru-RU" sz="2800" b="1" dirty="0">
                <a:solidFill>
                  <a:srgbClr val="C00000"/>
                </a:solidFill>
              </a:rPr>
              <a:t> </a:t>
            </a:r>
            <a:r>
              <a:rPr lang="en-US" sz="2800" b="1" dirty="0">
                <a:solidFill>
                  <a:srgbClr val="C00000"/>
                </a:solidFill>
              </a:rPr>
              <a:t>S2</a:t>
            </a:r>
            <a:r>
              <a:rPr lang="ru-RU" sz="2800" b="1" dirty="0">
                <a:solidFill>
                  <a:srgbClr val="C00000"/>
                </a:solidFill>
              </a:rPr>
              <a:t>  Пептидные гормоны, факторы роста, подобные субстанции и миметики</a:t>
            </a:r>
          </a:p>
        </p:txBody>
      </p:sp>
      <p:sp>
        <p:nvSpPr>
          <p:cNvPr id="3" name="Объект 2"/>
          <p:cNvSpPr>
            <a:spLocks noGrp="1"/>
          </p:cNvSpPr>
          <p:nvPr>
            <p:ph idx="1"/>
          </p:nvPr>
        </p:nvSpPr>
        <p:spPr>
          <a:xfrm>
            <a:off x="495305" y="1556800"/>
            <a:ext cx="8915400" cy="4752520"/>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marL="457004" indent="-457004" algn="just">
              <a:buAutoNum type="arabicPeriod"/>
            </a:pPr>
            <a:r>
              <a:rPr lang="ru-RU" sz="3700" b="1" dirty="0" err="1">
                <a:solidFill>
                  <a:srgbClr val="C00000"/>
                </a:solidFill>
              </a:rPr>
              <a:t>Эритропоэтины</a:t>
            </a:r>
            <a:r>
              <a:rPr lang="ru-RU" sz="3700" b="1" dirty="0">
                <a:solidFill>
                  <a:srgbClr val="C00000"/>
                </a:solidFill>
              </a:rPr>
              <a:t> ( ЕРО) и агенты</a:t>
            </a:r>
            <a:r>
              <a:rPr lang="ru-RU" sz="2000" b="1" dirty="0"/>
              <a:t>, </a:t>
            </a:r>
            <a:r>
              <a:rPr lang="ru-RU" b="1" dirty="0" smtClean="0"/>
              <a:t>влияющие на </a:t>
            </a:r>
            <a:r>
              <a:rPr lang="ru-RU" b="1" dirty="0" err="1" smtClean="0"/>
              <a:t>эритропоэз</a:t>
            </a:r>
            <a:r>
              <a:rPr lang="ru-RU" b="1" dirty="0" smtClean="0"/>
              <a:t>,  включая, но не ограничиваясь следующими  группами препаратов:</a:t>
            </a:r>
          </a:p>
          <a:p>
            <a:pPr marL="0" indent="0" algn="just">
              <a:lnSpc>
                <a:spcPct val="110000"/>
              </a:lnSpc>
              <a:buNone/>
            </a:pPr>
            <a:r>
              <a:rPr lang="ru-RU" b="1" dirty="0" smtClean="0"/>
              <a:t>       1.1.Агонисты рецепторов  </a:t>
            </a:r>
            <a:r>
              <a:rPr lang="ru-RU" b="1" dirty="0" err="1" smtClean="0"/>
              <a:t>эритропоэтина</a:t>
            </a:r>
            <a:r>
              <a:rPr lang="ru-RU" b="1" dirty="0" smtClean="0"/>
              <a:t> , </a:t>
            </a:r>
          </a:p>
          <a:p>
            <a:pPr marL="0" indent="0" algn="just">
              <a:lnSpc>
                <a:spcPct val="110000"/>
              </a:lnSpc>
              <a:buNone/>
            </a:pPr>
            <a:r>
              <a:rPr lang="ru-RU" b="1" dirty="0"/>
              <a:t> </a:t>
            </a:r>
            <a:r>
              <a:rPr lang="ru-RU" b="1" dirty="0" smtClean="0"/>
              <a:t>          например, </a:t>
            </a:r>
            <a:r>
              <a:rPr lang="ru-RU" b="1" dirty="0" err="1" smtClean="0"/>
              <a:t>дарбепоэтин</a:t>
            </a:r>
            <a:r>
              <a:rPr lang="ru-RU" b="1" dirty="0" smtClean="0"/>
              <a:t>  (</a:t>
            </a:r>
            <a:r>
              <a:rPr lang="en-US" b="1" dirty="0" smtClean="0"/>
              <a:t>d</a:t>
            </a:r>
            <a:r>
              <a:rPr lang="ru-RU" b="1" dirty="0" smtClean="0"/>
              <a:t>ЕРО) ,   </a:t>
            </a:r>
            <a:r>
              <a:rPr lang="ru-RU" b="1" dirty="0" err="1" smtClean="0"/>
              <a:t>эритропоэтины</a:t>
            </a:r>
            <a:r>
              <a:rPr lang="ru-RU" b="1" dirty="0" smtClean="0"/>
              <a:t>      (ЕРО)  и др.</a:t>
            </a:r>
          </a:p>
          <a:p>
            <a:pPr marL="0" indent="0" algn="just">
              <a:lnSpc>
                <a:spcPct val="110000"/>
              </a:lnSpc>
              <a:buNone/>
            </a:pPr>
            <a:r>
              <a:rPr lang="ru-RU" b="1" dirty="0" smtClean="0"/>
              <a:t>       1.2. Активаторы гипоксия – индуцируемого фактора ( </a:t>
            </a:r>
            <a:r>
              <a:rPr lang="en-US" b="1" dirty="0" smtClean="0"/>
              <a:t>HIF)</a:t>
            </a:r>
            <a:r>
              <a:rPr lang="ru-RU" b="1" dirty="0" smtClean="0"/>
              <a:t>,      например, аргон, кобальт, ксенон</a:t>
            </a:r>
          </a:p>
          <a:p>
            <a:pPr marL="0" indent="0" algn="just">
              <a:lnSpc>
                <a:spcPct val="110000"/>
              </a:lnSpc>
              <a:buNone/>
            </a:pPr>
            <a:r>
              <a:rPr lang="ru-RU" b="1" dirty="0" smtClean="0"/>
              <a:t>       1.3. Ингибиторы </a:t>
            </a:r>
            <a:r>
              <a:rPr lang="en-US" b="1" dirty="0" smtClean="0"/>
              <a:t>GATA </a:t>
            </a:r>
            <a:r>
              <a:rPr lang="ru-RU" b="1" dirty="0" smtClean="0"/>
              <a:t> ( гемоглобин, транскрипционный фактор), например, К-11706</a:t>
            </a:r>
          </a:p>
          <a:p>
            <a:pPr marL="0" indent="0" algn="just">
              <a:lnSpc>
                <a:spcPct val="110000"/>
              </a:lnSpc>
              <a:buNone/>
            </a:pPr>
            <a:r>
              <a:rPr lang="ru-RU" b="1" dirty="0"/>
              <a:t> </a:t>
            </a:r>
            <a:r>
              <a:rPr lang="ru-RU" b="1" dirty="0" smtClean="0"/>
              <a:t>      1.4.Ингибиторы </a:t>
            </a:r>
            <a:r>
              <a:rPr lang="en-US" b="1" dirty="0" smtClean="0"/>
              <a:t>TGF-</a:t>
            </a:r>
            <a:r>
              <a:rPr lang="ru-RU" b="1" dirty="0" smtClean="0"/>
              <a:t>бета, которые являются трансформирующим ростовым фактором, представляющие из себя белок, выделяемый клеткой во внеклеточную  среду и обладающие </a:t>
            </a:r>
            <a:r>
              <a:rPr lang="ru-RU" b="1" dirty="0" err="1" smtClean="0"/>
              <a:t>антипролиферативным</a:t>
            </a:r>
            <a:r>
              <a:rPr lang="ru-RU" b="1" dirty="0" smtClean="0"/>
              <a:t> действием, например, </a:t>
            </a:r>
            <a:r>
              <a:rPr lang="ru-RU" b="1" dirty="0" err="1" smtClean="0"/>
              <a:t>сотатерцепт</a:t>
            </a:r>
            <a:r>
              <a:rPr lang="ru-RU" b="1" dirty="0" smtClean="0"/>
              <a:t> и др.</a:t>
            </a:r>
          </a:p>
          <a:p>
            <a:pPr marL="0" indent="0" algn="just">
              <a:lnSpc>
                <a:spcPct val="110000"/>
              </a:lnSpc>
              <a:buNone/>
            </a:pPr>
            <a:r>
              <a:rPr lang="ru-RU" b="1" dirty="0"/>
              <a:t> </a:t>
            </a:r>
            <a:r>
              <a:rPr lang="ru-RU" b="1" dirty="0" smtClean="0"/>
              <a:t>      1.5. Агонисты врожденного рецептора восстановления, например, </a:t>
            </a:r>
            <a:r>
              <a:rPr lang="ru-RU" b="1" dirty="0" err="1" smtClean="0"/>
              <a:t>асиалоЭПО</a:t>
            </a:r>
            <a:r>
              <a:rPr lang="ru-RU" b="1" dirty="0" smtClean="0"/>
              <a:t> и др. </a:t>
            </a:r>
            <a:endParaRPr lang="ru-RU" b="1" dirty="0"/>
          </a:p>
        </p:txBody>
      </p:sp>
    </p:spTree>
    <p:extLst>
      <p:ext uri="{BB962C8B-B14F-4D97-AF65-F5344CB8AC3E}">
        <p14:creationId xmlns:p14="http://schemas.microsoft.com/office/powerpoint/2010/main" val="33196099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1361</TotalTime>
  <Words>2214</Words>
  <Application>Microsoft Office PowerPoint</Application>
  <PresentationFormat>Лист A4 (210x297 мм)</PresentationFormat>
  <Paragraphs>205</Paragraphs>
  <Slides>29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Изящная</vt:lpstr>
      <vt:lpstr>ДОПИНГ ВИДЫ НАРУШЕНИЙ АНТИДОПИНГОВЫХ ПРАВИЛ  ЗАПРЕЩЕННЫЙ СПИСОК ТЕРАПЕВТИЧЕСКОЕ ИСПОЛЬЗОВАНИЕ  </vt:lpstr>
      <vt:lpstr>Презентация PowerPoint</vt:lpstr>
      <vt:lpstr>Уголовная ответственность за склонение спортсмена к использованию допинга</vt:lpstr>
      <vt:lpstr>СПОРТСМЕН ОБЯЗАН:</vt:lpstr>
      <vt:lpstr>допинг-контроль</vt:lpstr>
      <vt:lpstr>Предоставление информации </vt:lpstr>
      <vt:lpstr>Запрещенный список</vt:lpstr>
      <vt:lpstr>    Международный стандарт Запрещенный список, вступивший в силу с 1 января 2021 года </vt:lpstr>
      <vt:lpstr>  S2  Пептидные гормоны, факторы роста, подобные субстанции и миметики</vt:lpstr>
      <vt:lpstr>Презентация PowerPoint</vt:lpstr>
      <vt:lpstr>     S3  БЕТА-2  АГОНИСТЫ </vt:lpstr>
      <vt:lpstr>S 4  ГОРМОНЫ И МОДУЛЯТОРЫ  МЕТАБОЛИЗМА</vt:lpstr>
      <vt:lpstr>S 5  ДИУРЕТИКИ И МАСКИРУЮЩИЕ АГЕНТЫ</vt:lpstr>
      <vt:lpstr>ЗАПРЕЩЕННЫЕ МЕТОДЫ</vt:lpstr>
      <vt:lpstr>Презентация PowerPoint</vt:lpstr>
      <vt:lpstr>СУБСТАНЦИИ И МЕТОДЫ, ЗАПРЕЩЕННЫЕ В СОРЕВНОВАТЕЛЬНЫЙ ПЕРИОД</vt:lpstr>
      <vt:lpstr>Презентация PowerPoint</vt:lpstr>
      <vt:lpstr>СУБСТАНЦИИ, ЗАПРЕЩЕННЫЕ В ОТДЕЛЬНЫХ ВИДАХ СПОРТА</vt:lpstr>
      <vt:lpstr>Как  проверить лекарство?</vt:lpstr>
      <vt:lpstr>ТЕРАПЕВТИЧЕСКОЕ ИСПОЛЬЗОВАНИЕ</vt:lpstr>
      <vt:lpstr>КРИТЕРИИ получения  ТИ</vt:lpstr>
      <vt:lpstr>Презентация PowerPoint</vt:lpstr>
      <vt:lpstr>Презентация PowerPoint</vt:lpstr>
      <vt:lpstr>Оказание срочной медицинской помощи</vt:lpstr>
      <vt:lpstr>Внутривенные инфузии и инъекции</vt:lpstr>
      <vt:lpstr>Презентация PowerPoint</vt:lpstr>
      <vt:lpstr>Презентация PowerPoint</vt:lpstr>
      <vt:lpstr>РЕТРОАКТИВНОЕ   ТИ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Пользователь</cp:lastModifiedBy>
  <cp:revision>243</cp:revision>
  <cp:lastPrinted>2017-12-07T09:07:16Z</cp:lastPrinted>
  <dcterms:modified xsi:type="dcterms:W3CDTF">2021-02-24T06:31:44Z</dcterms:modified>
</cp:coreProperties>
</file>