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72" r:id="rId3"/>
    <p:sldId id="275" r:id="rId4"/>
    <p:sldId id="266" r:id="rId5"/>
    <p:sldId id="267" r:id="rId6"/>
    <p:sldId id="268" r:id="rId7"/>
    <p:sldId id="269" r:id="rId8"/>
    <p:sldId id="276" r:id="rId9"/>
    <p:sldId id="277" r:id="rId10"/>
    <p:sldId id="263" r:id="rId11"/>
  </p:sldIdLst>
  <p:sldSz cx="9144000" cy="6858000" type="screen4x3"/>
  <p:notesSz cx="6797675" cy="9928225"/>
  <p:defaultTextStyle>
    <a:lvl1pPr marL="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1pPr>
    <a:lvl2pPr marL="4572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2pPr>
    <a:lvl3pPr marL="9144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3pPr>
    <a:lvl4pPr marL="13716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4pPr>
    <a:lvl5pPr marL="18288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446DB-84F3-41E2-8A83-34DD2CF8FE98}" type="datetimeFigureOut">
              <a:rPr lang="ru-RU" smtClean="0"/>
              <a:pPr/>
              <a:t>23.02.2021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7661D-DDB7-4D50-A872-0436BB825D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67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28"/>
          <p:cNvSpPr>
            <a:spLocks noGrp="1" noChangeShapeType="1"/>
          </p:cNvSpPr>
          <p:nvPr>
            <p:ph type="dt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buNone/>
              <a:defRPr/>
            </a:pPr>
            <a:endParaRPr lang="en-US" sz="1200" dirty="0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 smtClean="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49" r:id="rId12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>
            <a:spLocks noGrp="1" noChangeShapeType="1"/>
          </p:cNvSpPr>
          <p:nvPr/>
        </p:nvSpPr>
        <p:spPr bwMode="auto">
          <a:xfrm>
            <a:off x="0" y="765175"/>
            <a:ext cx="9144000" cy="360362"/>
          </a:xfrm>
          <a:prstGeom prst="rect">
            <a:avLst/>
          </a:prstGeom>
          <a:solidFill>
            <a:srgbClr val="DCE6F2"/>
          </a:solidFill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endParaRPr/>
          </a:p>
        </p:txBody>
      </p:sp>
      <p:sp>
        <p:nvSpPr>
          <p:cNvPr id="5" name="Прямоугольник 10"/>
          <p:cNvSpPr>
            <a:spLocks noGrp="1" noChangeShapeType="1"/>
          </p:cNvSpPr>
          <p:nvPr/>
        </p:nvSpPr>
        <p:spPr bwMode="auto">
          <a:xfrm>
            <a:off x="0" y="620712"/>
            <a:ext cx="9144000" cy="360362"/>
          </a:xfrm>
          <a:prstGeom prst="rect">
            <a:avLst/>
          </a:prstGeom>
          <a:solidFill>
            <a:srgbClr val="B9CDE5"/>
          </a:solidFill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endParaRPr/>
          </a:p>
        </p:txBody>
      </p:sp>
      <p:sp>
        <p:nvSpPr>
          <p:cNvPr id="6" name="Прямоугольник 9"/>
          <p:cNvSpPr>
            <a:spLocks noGrp="1" noChangeShapeType="1"/>
          </p:cNvSpPr>
          <p:nvPr/>
        </p:nvSpPr>
        <p:spPr bwMode="auto">
          <a:xfrm>
            <a:off x="0" y="476250"/>
            <a:ext cx="9144000" cy="360362"/>
          </a:xfrm>
          <a:prstGeom prst="rect">
            <a:avLst/>
          </a:prstGeom>
          <a:solidFill>
            <a:schemeClr val="accent1"/>
          </a:solidFill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endParaRPr/>
          </a:p>
        </p:txBody>
      </p:sp>
      <p:sp>
        <p:nvSpPr>
          <p:cNvPr id="7" name="TextBox 23"/>
          <p:cNvSpPr>
            <a:spLocks/>
          </p:cNvSpPr>
          <p:nvPr/>
        </p:nvSpPr>
        <p:spPr bwMode="auto">
          <a:xfrm>
            <a:off x="3050381" y="6278047"/>
            <a:ext cx="3455987" cy="36933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ctr">
              <a:defRPr/>
            </a:pPr>
            <a:r>
              <a:rPr b="1" dirty="0">
                <a:solidFill>
                  <a:srgbClr val="7F7F7F"/>
                </a:solidFill>
                <a:latin typeface="Times New Roman"/>
                <a:ea typeface="Times New Roman"/>
              </a:rPr>
              <a:t>г</a:t>
            </a:r>
            <a:r>
              <a:rPr b="1">
                <a:solidFill>
                  <a:srgbClr val="7F7F7F"/>
                </a:solidFill>
                <a:latin typeface="Times New Roman"/>
                <a:ea typeface="Times New Roman"/>
              </a:rPr>
              <a:t>. </a:t>
            </a:r>
            <a:r>
              <a:rPr b="1" smtClean="0">
                <a:solidFill>
                  <a:srgbClr val="7F7F7F"/>
                </a:solidFill>
                <a:latin typeface="Times New Roman"/>
                <a:ea typeface="Times New Roman"/>
              </a:rPr>
              <a:t>Кострома</a:t>
            </a:r>
            <a:endParaRPr dirty="0"/>
          </a:p>
        </p:txBody>
      </p:sp>
      <p:sp>
        <p:nvSpPr>
          <p:cNvPr id="8" name="TextBox 24"/>
          <p:cNvSpPr>
            <a:spLocks/>
          </p:cNvSpPr>
          <p:nvPr/>
        </p:nvSpPr>
        <p:spPr bwMode="auto">
          <a:xfrm>
            <a:off x="457200" y="3056423"/>
            <a:ext cx="8642350" cy="156966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механизмах контроля и системы мониторинга антидопинговой политики в Костромской области, тренировочных процессов спортивных сборных команд субъекта</a:t>
            </a:r>
          </a:p>
        </p:txBody>
      </p:sp>
      <p:sp>
        <p:nvSpPr>
          <p:cNvPr id="9" name="TextBox 6"/>
          <p:cNvSpPr>
            <a:spLocks/>
          </p:cNvSpPr>
          <p:nvPr/>
        </p:nvSpPr>
        <p:spPr bwMode="auto">
          <a:xfrm>
            <a:off x="3779837" y="1565275"/>
            <a:ext cx="5184775" cy="70802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sz="2000">
                <a:latin typeface="Times New Roman"/>
                <a:ea typeface="Times New Roman"/>
              </a:rPr>
              <a:t>Комитет по физической культуре и спорту </a:t>
            </a:r>
            <a:endParaRPr/>
          </a:p>
          <a:p>
            <a:pPr lvl="0">
              <a:defRPr/>
            </a:pPr>
            <a:r>
              <a:rPr sz="2000">
                <a:latin typeface="Times New Roman"/>
                <a:ea typeface="Times New Roman"/>
              </a:rPr>
              <a:t>Костромской области</a:t>
            </a:r>
            <a:endParaRPr/>
          </a:p>
        </p:txBody>
      </p:sp>
      <p:sp>
        <p:nvSpPr>
          <p:cNvPr id="10" name="Прямоугольник 8"/>
          <p:cNvSpPr>
            <a:spLocks noGrp="1" noChangeShapeType="1"/>
          </p:cNvSpPr>
          <p:nvPr/>
        </p:nvSpPr>
        <p:spPr bwMode="auto">
          <a:xfrm>
            <a:off x="0" y="333375"/>
            <a:ext cx="9144000" cy="358775"/>
          </a:xfrm>
          <a:prstGeom prst="rect">
            <a:avLst/>
          </a:prstGeom>
          <a:solidFill>
            <a:schemeClr val="dk2"/>
          </a:solidFill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endParaRPr/>
          </a:p>
        </p:txBody>
      </p:sp>
      <p:sp>
        <p:nvSpPr>
          <p:cNvPr id="11" name="TextBox 16"/>
          <p:cNvSpPr>
            <a:spLocks/>
          </p:cNvSpPr>
          <p:nvPr/>
        </p:nvSpPr>
        <p:spPr bwMode="auto">
          <a:xfrm>
            <a:off x="0" y="0"/>
            <a:ext cx="9144000" cy="3381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r">
              <a:defRPr/>
            </a:pPr>
            <a:r>
              <a:rPr sz="1600">
                <a:solidFill>
                  <a:srgbClr val="7F7F7F"/>
                </a:solidFill>
              </a:rPr>
              <a:t>www.спорт44.рф</a:t>
            </a:r>
            <a:endParaRPr/>
          </a:p>
        </p:txBody>
      </p:sp>
      <p:pic>
        <p:nvPicPr>
          <p:cNvPr id="12" name="Рисунок 1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1403350" y="1146175"/>
            <a:ext cx="2336800" cy="1504950"/>
          </a:xfrm>
          <a:prstGeom prst="rect">
            <a:avLst/>
          </a:prstGeom>
          <a:noFill/>
        </p:spPr>
      </p:pic>
      <p:sp>
        <p:nvSpPr>
          <p:cNvPr id="13" name="Прямоугольник 1"/>
          <p:cNvSpPr>
            <a:spLocks noGrp="1" noChangeShapeType="1"/>
          </p:cNvSpPr>
          <p:nvPr/>
        </p:nvSpPr>
        <p:spPr bwMode="auto">
          <a:xfrm>
            <a:off x="285750" y="4937125"/>
            <a:ext cx="4572000" cy="8302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0" indent="0" algn="l" defTabSz="957262">
              <a:lnSpc>
                <a:spcPct val="100000"/>
              </a:lnSpc>
              <a:buNone/>
              <a:defRPr lang="ru-RU" sz="180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0" algn="l" defTabSz="957262">
              <a:lnSpc>
                <a:spcPct val="100000"/>
              </a:lnSpc>
              <a:buNone/>
              <a:defRPr lang="ru-RU" sz="180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0" algn="l" defTabSz="957262">
              <a:lnSpc>
                <a:spcPct val="100000"/>
              </a:lnSpc>
              <a:buNone/>
              <a:defRPr lang="ru-RU" sz="180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0" algn="l" defTabSz="957262">
              <a:lnSpc>
                <a:spcPct val="100000"/>
              </a:lnSpc>
              <a:buNone/>
              <a:defRPr lang="ru-RU" sz="180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0" algn="l" defTabSz="957262">
              <a:lnSpc>
                <a:spcPct val="100000"/>
              </a:lnSpc>
              <a:buNone/>
              <a:defRPr lang="ru-RU" sz="1800">
                <a:solidFill>
                  <a:schemeClr val="dk1"/>
                </a:solidFill>
                <a:latin typeface="Arial"/>
                <a:ea typeface="Arial"/>
              </a:defRPr>
            </a:lvl5pPr>
            <a:lvl6pPr defTabSz="957262">
              <a:defRPr lang="ru-RU" sz="1800"/>
            </a:lvl6pPr>
            <a:lvl7pPr defTabSz="957262">
              <a:defRPr lang="ru-RU" sz="1800"/>
            </a:lvl7pPr>
            <a:lvl8pPr defTabSz="957262">
              <a:defRPr lang="ru-RU" sz="1800"/>
            </a:lvl8pPr>
            <a:lvl9pPr defTabSz="957262">
              <a:defRPr lang="ru-RU" sz="1800"/>
            </a:lvl9pPr>
          </a:lstStyle>
          <a:p>
            <a:pPr lvl="0" algn="just" defTabSz="957262">
              <a:defRPr/>
            </a:pPr>
            <a:r>
              <a:rPr sz="1600" b="1" dirty="0">
                <a:solidFill>
                  <a:srgbClr val="17375E"/>
                </a:solidFill>
                <a:latin typeface="Times New Roman"/>
                <a:ea typeface="Times New Roman"/>
              </a:rPr>
              <a:t>Докладывает</a:t>
            </a:r>
            <a:r>
              <a:rPr sz="1600" b="1">
                <a:solidFill>
                  <a:srgbClr val="17375E"/>
                </a:solidFill>
                <a:latin typeface="Times New Roman"/>
                <a:ea typeface="Times New Roman"/>
              </a:rPr>
              <a:t>: </a:t>
            </a:r>
            <a:r>
              <a:rPr sz="1600" b="1" smtClean="0">
                <a:solidFill>
                  <a:srgbClr val="17375E"/>
                </a:solidFill>
                <a:latin typeface="Times New Roman"/>
                <a:ea typeface="Times New Roman"/>
              </a:rPr>
              <a:t>заместитель председателя </a:t>
            </a:r>
            <a:r>
              <a:rPr sz="1600" b="1" dirty="0">
                <a:solidFill>
                  <a:srgbClr val="17375E"/>
                </a:solidFill>
                <a:latin typeface="Times New Roman"/>
                <a:ea typeface="Times New Roman"/>
              </a:rPr>
              <a:t>комитета по физической культуре и спорту Костромской области </a:t>
            </a:r>
            <a:r>
              <a:rPr sz="1600" b="1">
                <a:solidFill>
                  <a:srgbClr val="17375E"/>
                </a:solidFill>
                <a:latin typeface="Times New Roman"/>
                <a:ea typeface="Times New Roman"/>
              </a:rPr>
              <a:t>– </a:t>
            </a:r>
            <a:r>
              <a:rPr sz="1600" b="1" smtClean="0">
                <a:solidFill>
                  <a:srgbClr val="17375E"/>
                </a:solidFill>
                <a:latin typeface="Times New Roman"/>
                <a:ea typeface="Times New Roman"/>
              </a:rPr>
              <a:t>А.Н. Родионов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200">
                <a:solidFill>
                  <a:srgbClr val="898989"/>
                </a:solidFill>
                <a:latin typeface="Calibri"/>
              </a:rPr>
              <a:pPr marL="0" lvl="0" indent="0" algn="r">
                <a:buNone/>
                <a:defRPr/>
              </a:pPr>
              <a:t>10</a:t>
            </a:fld>
            <a:endParaRPr/>
          </a:p>
        </p:txBody>
      </p:sp>
      <p:sp>
        <p:nvSpPr>
          <p:cNvPr id="5" name="Прямоугольник 2"/>
          <p:cNvSpPr>
            <a:spLocks noGrp="1" noChangeShapeType="1"/>
          </p:cNvSpPr>
          <p:nvPr/>
        </p:nvSpPr>
        <p:spPr bwMode="auto">
          <a:xfrm>
            <a:off x="1214414" y="2571744"/>
            <a:ext cx="700092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sz="5000" b="1">
                <a:solidFill>
                  <a:srgbClr val="0070C0"/>
                </a:solidFill>
                <a:latin typeface="Times New Roman"/>
                <a:ea typeface="Times New Roman"/>
              </a:rPr>
              <a:t>Спасибо за внимание!</a:t>
            </a:r>
            <a:endParaRPr sz="5000" b="1">
              <a:solidFill>
                <a:srgbClr val="0070C0"/>
              </a:solidFill>
            </a:endParaRPr>
          </a:p>
        </p:txBody>
      </p:sp>
      <p:pic>
        <p:nvPicPr>
          <p:cNvPr id="7" name="Рисунок 1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7624170" y="0"/>
            <a:ext cx="1459706" cy="9405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целях предупреждения: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установлен запрет на применение допинга в спорте;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информирование спортсменов, населения о вреде допинга на организм человека;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допинг-контроль;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оказание спортсменам медицинской помощи с учетом требований по противодействию допинга в спорте;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проведение научных исследований, направленных на предотвращение допинга в спорте и борьбу с ним;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проведение обучающих программ, семинаров, курсов, тренингов, направленных на предотвращение допинга в спорте и борьбу с ним;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установление ограничений и запретов на информацию, в том числе рекламу запрещенных для применения спортсменами веществ, средств, субстанций, методов;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регулирование состава пищевых продуктов 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бутилированной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воды для спортсменов, регулирование раскрытия их состава, установление требований к упаковке и маркировке пищевых продуктов и бутилированной воды для спортсменов;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ведение реестра лиц, привлеченных к ответственности за нарушение антидопинговых правил;</a:t>
            </a:r>
          </a:p>
          <a:p>
            <a:pPr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меры по противодействию применения допинга у животных.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Организационные, правовые и иные меры по предупреждению использования допинга в спорте, а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механизмы их реализации 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п.1 п.п.1.2. Особый характер Правил.</a:t>
            </a:r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Антидопинговые правила, включающие правила международных спортивных федераций, настоящие правила, правила организаторов крупных соревнований, являются специфическими спортивными правилами и процедурами, нацеленными на всеобщее и скоординированное применение правил борьбы с допингом, и отличаются по своей сути от уголовного и гражданского процесса. Рассматривая факты и правовую сторону какого-либо случая, все суды, третейские суды и другие выносящие юридические решения органы призваны полностью понимать и уважать существенные отличия антидопинговых правил, изложенных в Правилах и Кодексе, и тот факт, что Кодекс является результатом консенсуса сторон, заинтересованных в честном спорте во всем мире.</a:t>
            </a:r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Антидопинговые программы призваны сохранить то, что действительно важно и ценно для спорта, что часто называют "духом спорта". Это является сущностью олимпийского движения - стремление к достижению человеком превосходства благодаря совершенствованию природных талантов каждого человека. Это то, что определяет наше стремление к честной игре. Дух спорта - это прославление человеческого духа, тела и разума и отображение следующих ценностей, которые мы находим в том числе в самом спорте и благодаря ему:</a:t>
            </a:r>
          </a:p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этика, справедливость и честность; - здоровье;- высочайший уровень выступления;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характер и образование; - удовольствие и радость; - коллективизм;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преданность и верность обязательствам; - уважение к правилам и законам;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уважение к себе и к другим участникам соревнований; - мужество;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общность и солидарность.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2955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Из приказа </a:t>
            </a:r>
            <a:r>
              <a:rPr lang="ru-RU" sz="22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Минспорта</a:t>
            </a: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 9 августа 2016 </a:t>
            </a: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№ 947 "Об утверждении Общероссийских антидопинговых правил"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643834" y="214290"/>
            <a:ext cx="1219511" cy="785794"/>
          </a:xfrm>
          <a:prstGeom prst="rect">
            <a:avLst/>
          </a:prstGeom>
          <a:noFill/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012849" y="6482077"/>
            <a:ext cx="2133600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buNone/>
              <a:defRPr/>
            </a:pPr>
            <a:fld id="{D038279B-FC19-497E-A7D1-5ADD9CAF016F}" type="slidenum">
              <a:rPr b="1">
                <a:solidFill>
                  <a:srgbClr val="898989"/>
                </a:solidFill>
                <a:latin typeface="Times New Roman"/>
                <a:ea typeface="Times New Roman"/>
              </a:rPr>
              <a:pPr marL="0" lvl="0" indent="0" algn="r">
                <a:buNone/>
                <a:defRPr/>
              </a:pPr>
              <a:t>4</a:t>
            </a:fld>
            <a:endParaRPr dirty="0"/>
          </a:p>
        </p:txBody>
      </p:sp>
      <p:sp>
        <p:nvSpPr>
          <p:cNvPr id="30" name="Shape 5139"/>
          <p:cNvSpPr>
            <a:spLocks/>
          </p:cNvSpPr>
          <p:nvPr/>
        </p:nvSpPr>
        <p:spPr bwMode="auto">
          <a:xfrm>
            <a:off x="6190402" y="1459328"/>
            <a:ext cx="550862" cy="47739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49" name="Прямоугольник 48"/>
          <p:cNvSpPr>
            <a:spLocks noGrp="1" noChangeShapeType="1"/>
          </p:cNvSpPr>
          <p:nvPr/>
        </p:nvSpPr>
        <p:spPr bwMode="auto">
          <a:xfrm>
            <a:off x="214282" y="428604"/>
            <a:ext cx="77153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sz="20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обязанность спортсмена – сказать нет допингу!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285860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smtClean="0">
                <a:latin typeface="Times New Roman" pitchFamily="18" charset="0"/>
                <a:cs typeface="Times New Roman" pitchFamily="18" charset="0"/>
              </a:rPr>
              <a:t>СПОРТСМЕН ОБЯЗАН: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dirty="0" smtClean="0">
                <a:latin typeface="Times New Roman" pitchFamily="18" charset="0"/>
                <a:cs typeface="Times New Roman" pitchFamily="18" charset="0"/>
              </a:rPr>
            </a:br>
            <a:r>
              <a:rPr dirty="0" smtClean="0">
                <a:latin typeface="Times New Roman" pitchFamily="18" charset="0"/>
                <a:cs typeface="Times New Roman" pitchFamily="18" charset="0"/>
              </a:rPr>
              <a:t>- знать и соблюдать антидопинговые правила;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- в любое время быть доступными для взятия проб;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- нести ответственность в контексте борьбы с допингом за то, что они потребляют в пищу;</a:t>
            </a:r>
          </a:p>
          <a:p>
            <a:pPr>
              <a:buFontTx/>
              <a:buChar char="-"/>
            </a:pPr>
            <a:r>
              <a:rPr dirty="0" smtClean="0">
                <a:latin typeface="Times New Roman" pitchFamily="18" charset="0"/>
                <a:cs typeface="Times New Roman" pitchFamily="18" charset="0"/>
              </a:rPr>
              <a:t> информировать медицинский персонал об их обязанностях не использовать запрещенные субстанции и запрещенные методы;</a:t>
            </a:r>
          </a:p>
          <a:p>
            <a:pPr algn="just">
              <a:buFontTx/>
              <a:buChar char="-"/>
            </a:pPr>
            <a:r>
              <a:rPr dirty="0" smtClean="0">
                <a:latin typeface="Times New Roman" pitchFamily="18" charset="0"/>
                <a:cs typeface="Times New Roman" pitchFamily="18" charset="0"/>
              </a:rPr>
              <a:t> нести ответственность за то, что любое получаемое ими медицинское обслуживание не нарушает антидопинговую политику и локальные акты, принятые в соответствии с Общероссийскими антидопинговыми правилами;</a:t>
            </a:r>
          </a:p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- информировать РУСАДА и </a:t>
            </a:r>
            <a:r>
              <a:rPr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международную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федерацию о любом решении организации, </a:t>
            </a:r>
            <a:r>
              <a:rPr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подписавшей Кодекс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, о том, что спортсмен нарушил антидопинговые правила в течение предыдущих десяти лет;</a:t>
            </a:r>
          </a:p>
          <a:p>
            <a:pPr algn="just"/>
            <a:r>
              <a:rPr dirty="0" smtClean="0">
                <a:latin typeface="Times New Roman" pitchFamily="18" charset="0"/>
                <a:cs typeface="Times New Roman" pitchFamily="18" charset="0"/>
              </a:rPr>
              <a:t>- сотрудничать с антидопинговыми организациями при расследовании нарушений антидопинговых правил.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7624170" y="0"/>
            <a:ext cx="1459706" cy="940564"/>
          </a:xfrm>
          <a:prstGeom prst="rect">
            <a:avLst/>
          </a:prstGeom>
          <a:noFill/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012849" y="6482077"/>
            <a:ext cx="2133600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buNone/>
              <a:defRPr/>
            </a:pPr>
            <a:fld id="{D038279B-FC19-497E-A7D1-5ADD9CAF016F}" type="slidenum">
              <a:rPr b="1">
                <a:solidFill>
                  <a:srgbClr val="898989"/>
                </a:solidFill>
                <a:latin typeface="Times New Roman"/>
                <a:ea typeface="Times New Roman"/>
              </a:rPr>
              <a:pPr marL="0" lvl="0" indent="0" algn="r">
                <a:buNone/>
                <a:defRPr/>
              </a:pPr>
              <a:t>5</a:t>
            </a:fld>
            <a:endParaRPr dirty="0"/>
          </a:p>
        </p:txBody>
      </p:sp>
      <p:sp>
        <p:nvSpPr>
          <p:cNvPr id="30" name="Shape 5139"/>
          <p:cNvSpPr>
            <a:spLocks/>
          </p:cNvSpPr>
          <p:nvPr/>
        </p:nvSpPr>
        <p:spPr bwMode="auto">
          <a:xfrm>
            <a:off x="6190402" y="1459328"/>
            <a:ext cx="550862" cy="47739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96752"/>
            <a:ext cx="76026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Всемирному антидопинговому кодексу спортсмены несут строгую ответственность за присутствие в их организме запрещенных субстанций. Пожалуйста, очень внимательно относитесь к приему лекарственных средств и, особенно, биологически активных добавок, поскольку в них могут содержаться запрещенные субстанции.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336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Спортсмены несут ответственность за любую запрещенную субстанцию, или ее метаболиты, или маркеры, обнаруженные во взятых у них пробах. Соответственно нет необходимости доказывать факт намерения, вины, небрежности или осознанного использования спортсменом при установлении факта нарушения.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Достаточным доказательством факта нарушения является любое из следующих событий: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наличие запрещенной субстанции или ее метаболитов, или маркеров в пробе А спортсмена, если спортсмен не запросил вскрытие пробы Б;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спортсмен запросил вскрытие пробы Б: анализ пробы Б подтверждает наличие запрещенной субстанции или ее метаболитов, или маркеров, аналогичных обнаруженным в пробе А спортсмена;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проба Б спортсмена разделяется на два флакона: анализ второго флакона подтверждает наличие запрещенной субстанции или ее метаболитов, или маркеров, аналогичных обнаруженным в первом флаконе.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в Запрещенном списке не установлен количественный порог, то нарушением антидопинговых правил будет считаться наличие любого количества запрещенной субстанции, или ее метаболитов, или маркеров в пробе спортсмена.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7143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Наличие запрещенной субстанции, или ее метаболитов, или маркеров в пробе, взятой у спортсмена</a:t>
            </a:r>
            <a:endParaRPr lang="ru-RU" sz="2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32393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Персональной обязанностью каждого спортсмена является недопущение попадания запрещенной субстанции в его организм, а также неиспользование запрещенного метода. Соответственно нет необходимости доказывать намерение, вину, халатность или осознание использования со стороны спортсмена для установления нарушения антидопингового правила по использованию запрещенной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субстанции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запрещенного метода.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Несущественно, привело ли использование, или попытка использования запрещенной субстанции, или запрещенного метода к успеху или неудаче. Для установления факта нарушения антидопингового правила достаточно того, что имело место использование, или попытка использования запрещенной субстанции или запрещенного метода.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или попытка использования спортсменом запрещенной субстанции или запрещенного метода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478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знать и соблюдать антидопинговые правила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сотрудничать при реализации программ тестирования спортсменов;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использовать свое влияние на спортсмена, его взгляды и поведение с целью формирования атмосферы нетерпимости к допингу;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информировать РУСАДА и международную федерацию о любом решении организации, не подписавшей Кодекс, о том, что она нарушила антидопинговые правила в течение предыдущих десяти лет;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сотрудничать с антидопинговыми организациями при расследовании нарушений антидопинговых правил;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персонал спортсмена не должен использовать или обладать какими-либо запрещенными субстанциями или запрещенными методами без уважительной причины.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ru-RU" sz="1200" smtClean="0">
                <a:solidFill>
                  <a:srgbClr val="898989"/>
                </a:solidFill>
                <a:latin typeface="Calibri"/>
              </a:rPr>
              <a:t>*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ПЕРСОНАЛ СПОРТСМЕНА ОБЯЗАН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389188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участие в соревнованиях, свободных от допинга;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соблюдение в отношении него всех положений Всемирного антидопингового кодекса, Международных стандартов и Общероссийских антидопинговых правил;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получение своевременной и объективной информации о вменяемых в вину нарушениях антидопинговых правил;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беспристрастное рассмотрение обвинений в нарушении антидопинговых правил;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подачу апелляции на обвинение в нарушении антидопинговых правил и наложенные санкции.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ru-RU" sz="1200" dirty="0" smtClean="0">
                <a:solidFill>
                  <a:srgbClr val="898989"/>
                </a:solidFill>
                <a:latin typeface="Calibri"/>
              </a:rPr>
              <a:t>*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СПОРТСМЕН ИМЕЕТ ПРАВО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НА: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7786710" y="357166"/>
            <a:ext cx="1219511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1267</TotalTime>
  <Words>901</Words>
  <Application>Microsoft Office PowerPoint</Application>
  <DocSecurity>0</DocSecurity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Организационные, правовые и иные меры по предупреждению использования допинга в спорте, а также механизмы их реализации </vt:lpstr>
      <vt:lpstr>  Из приказа Минспорта России от 9 августа 2016 года № 947 "Об утверждении Общероссийских антидопинговых правил" </vt:lpstr>
      <vt:lpstr>Презентация PowerPoint</vt:lpstr>
      <vt:lpstr>Презентация PowerPoint</vt:lpstr>
      <vt:lpstr>Наличие запрещенной субстанции, или ее метаболитов, или маркеров в пробе, взятой у спортсмена</vt:lpstr>
      <vt:lpstr>Использование или попытка использования спортсменом запрещенной субстанции или запрещенного метода</vt:lpstr>
      <vt:lpstr>ПЕРСОНАЛ СПОРТСМЕНА ОБЯЗАН</vt:lpstr>
      <vt:lpstr>СПОРТСМЕН ИМЕЕТ ПРАВО НА: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Hramova</dc:creator>
  <cp:lastModifiedBy>New-PC</cp:lastModifiedBy>
  <cp:revision>181</cp:revision>
  <cp:lastPrinted>2020-12-26T15:56:30Z</cp:lastPrinted>
  <dcterms:modified xsi:type="dcterms:W3CDTF">2021-02-23T15:34:52Z</dcterms:modified>
  <dc:identifier/>
  <dc:language/>
  <cp:version/>
</cp:coreProperties>
</file>